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75" r:id="rId3"/>
    <p:sldId id="276" r:id="rId4"/>
    <p:sldId id="258" r:id="rId5"/>
    <p:sldId id="283" r:id="rId6"/>
    <p:sldId id="259" r:id="rId7"/>
    <p:sldId id="257" r:id="rId8"/>
    <p:sldId id="260" r:id="rId9"/>
    <p:sldId id="261" r:id="rId10"/>
    <p:sldId id="262" r:id="rId11"/>
    <p:sldId id="279" r:id="rId12"/>
    <p:sldId id="263" r:id="rId13"/>
    <p:sldId id="264" r:id="rId14"/>
    <p:sldId id="278" r:id="rId15"/>
    <p:sldId id="280" r:id="rId16"/>
    <p:sldId id="268" r:id="rId17"/>
    <p:sldId id="269" r:id="rId18"/>
    <p:sldId id="270" r:id="rId19"/>
    <p:sldId id="265" r:id="rId20"/>
    <p:sldId id="266" r:id="rId21"/>
    <p:sldId id="273" r:id="rId22"/>
    <p:sldId id="272" r:id="rId23"/>
    <p:sldId id="267" r:id="rId24"/>
    <p:sldId id="274" r:id="rId25"/>
    <p:sldId id="281" r:id="rId26"/>
    <p:sldId id="282"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94586"/>
  </p:normalViewPr>
  <p:slideViewPr>
    <p:cSldViewPr snapToGrid="0" snapToObjects="1">
      <p:cViewPr varScale="1">
        <p:scale>
          <a:sx n="104" d="100"/>
          <a:sy n="104" d="100"/>
        </p:scale>
        <p:origin x="904" y="200"/>
      </p:cViewPr>
      <p:guideLst/>
    </p:cSldViewPr>
  </p:slideViewPr>
  <p:outlineViewPr>
    <p:cViewPr>
      <p:scale>
        <a:sx n="33" d="100"/>
        <a:sy n="33" d="100"/>
      </p:scale>
      <p:origin x="0" y="-28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7DF11-57A0-47D6-A3B9-D28E27EB5F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2EF3B95-4B60-49EE-B7DD-7B5C7B625789}">
      <dgm:prSet/>
      <dgm:spPr/>
      <dgm:t>
        <a:bodyPr/>
        <a:lstStyle/>
        <a:p>
          <a:pPr>
            <a:lnSpc>
              <a:spcPct val="100000"/>
            </a:lnSpc>
          </a:pPr>
          <a:r>
            <a:rPr lang="en-US"/>
            <a:t>Embedding mechanism from Google.</a:t>
          </a:r>
        </a:p>
      </dgm:t>
    </dgm:pt>
    <dgm:pt modelId="{8A4AF4F6-31B3-4DB7-B116-1D5ACA2E3C09}" type="parTrans" cxnId="{40E83557-A0DF-4EBF-87A7-1F3CCB374659}">
      <dgm:prSet/>
      <dgm:spPr/>
      <dgm:t>
        <a:bodyPr/>
        <a:lstStyle/>
        <a:p>
          <a:endParaRPr lang="en-US"/>
        </a:p>
      </dgm:t>
    </dgm:pt>
    <dgm:pt modelId="{D1691DAC-E3D2-4B68-92A3-7FCEFF5B15F7}" type="sibTrans" cxnId="{40E83557-A0DF-4EBF-87A7-1F3CCB374659}">
      <dgm:prSet/>
      <dgm:spPr/>
      <dgm:t>
        <a:bodyPr/>
        <a:lstStyle/>
        <a:p>
          <a:endParaRPr lang="en-US"/>
        </a:p>
      </dgm:t>
    </dgm:pt>
    <dgm:pt modelId="{85381542-C4ED-418F-81C4-171EC865EC2C}">
      <dgm:prSet/>
      <dgm:spPr/>
      <dgm:t>
        <a:bodyPr/>
        <a:lstStyle/>
        <a:p>
          <a:pPr>
            <a:lnSpc>
              <a:spcPct val="100000"/>
            </a:lnSpc>
          </a:pPr>
          <a:r>
            <a:rPr lang="en-US"/>
            <a:t>Deep learning model trained on data from number of sources</a:t>
          </a:r>
        </a:p>
      </dgm:t>
    </dgm:pt>
    <dgm:pt modelId="{2A99ECBA-5584-4E9A-9520-C493EDF63A29}" type="parTrans" cxnId="{626CBDE7-7B12-4228-979C-00EA629F72C6}">
      <dgm:prSet/>
      <dgm:spPr/>
      <dgm:t>
        <a:bodyPr/>
        <a:lstStyle/>
        <a:p>
          <a:endParaRPr lang="en-US"/>
        </a:p>
      </dgm:t>
    </dgm:pt>
    <dgm:pt modelId="{519F9DFE-B6BB-41D5-A320-002025655A94}" type="sibTrans" cxnId="{626CBDE7-7B12-4228-979C-00EA629F72C6}">
      <dgm:prSet/>
      <dgm:spPr/>
      <dgm:t>
        <a:bodyPr/>
        <a:lstStyle/>
        <a:p>
          <a:endParaRPr lang="en-US"/>
        </a:p>
      </dgm:t>
    </dgm:pt>
    <dgm:pt modelId="{BA8B8C80-B4C0-402B-880C-D944558AD7EF}">
      <dgm:prSet/>
      <dgm:spPr/>
      <dgm:t>
        <a:bodyPr/>
        <a:lstStyle/>
        <a:p>
          <a:pPr>
            <a:lnSpc>
              <a:spcPct val="100000"/>
            </a:lnSpc>
          </a:pPr>
          <a:r>
            <a:rPr lang="en-US"/>
            <a:t>Available in 2 architectures – Tranformer and Deep Averaging Network (DAN)</a:t>
          </a:r>
        </a:p>
      </dgm:t>
    </dgm:pt>
    <dgm:pt modelId="{A232E246-48FB-485A-B90D-113379C4EF5E}" type="parTrans" cxnId="{2B64E084-F639-4F3B-BD8D-B7115807BA97}">
      <dgm:prSet/>
      <dgm:spPr/>
      <dgm:t>
        <a:bodyPr/>
        <a:lstStyle/>
        <a:p>
          <a:endParaRPr lang="en-US"/>
        </a:p>
      </dgm:t>
    </dgm:pt>
    <dgm:pt modelId="{9FAED814-19D3-4DC3-B152-8988C0D05EF0}" type="sibTrans" cxnId="{2B64E084-F639-4F3B-BD8D-B7115807BA97}">
      <dgm:prSet/>
      <dgm:spPr/>
      <dgm:t>
        <a:bodyPr/>
        <a:lstStyle/>
        <a:p>
          <a:endParaRPr lang="en-US"/>
        </a:p>
      </dgm:t>
    </dgm:pt>
    <dgm:pt modelId="{6248C4E8-067C-4AF2-8823-4C6AF49C638D}">
      <dgm:prSet/>
      <dgm:spPr/>
      <dgm:t>
        <a:bodyPr/>
        <a:lstStyle/>
        <a:p>
          <a:pPr>
            <a:lnSpc>
              <a:spcPct val="100000"/>
            </a:lnSpc>
          </a:pPr>
          <a:r>
            <a:rPr lang="en-US" dirty="0"/>
            <a:t>In this project, converts each review into a vector of 512 features. </a:t>
          </a:r>
        </a:p>
      </dgm:t>
    </dgm:pt>
    <dgm:pt modelId="{A04F8C31-FF37-4FE5-8137-E3EAAF35C97E}" type="parTrans" cxnId="{7E5649B1-5C69-4560-9846-D2928A5303FA}">
      <dgm:prSet/>
      <dgm:spPr/>
      <dgm:t>
        <a:bodyPr/>
        <a:lstStyle/>
        <a:p>
          <a:endParaRPr lang="en-US"/>
        </a:p>
      </dgm:t>
    </dgm:pt>
    <dgm:pt modelId="{A5295702-A02F-4E17-B0D2-59A970497ABB}" type="sibTrans" cxnId="{7E5649B1-5C69-4560-9846-D2928A5303FA}">
      <dgm:prSet/>
      <dgm:spPr/>
      <dgm:t>
        <a:bodyPr/>
        <a:lstStyle/>
        <a:p>
          <a:endParaRPr lang="en-US"/>
        </a:p>
      </dgm:t>
    </dgm:pt>
    <dgm:pt modelId="{EB231ABD-7F26-412C-AB30-BF0E9AA3C701}" type="pres">
      <dgm:prSet presAssocID="{E0D7DF11-57A0-47D6-A3B9-D28E27EB5F4D}" presName="root" presStyleCnt="0">
        <dgm:presLayoutVars>
          <dgm:dir/>
          <dgm:resizeHandles val="exact"/>
        </dgm:presLayoutVars>
      </dgm:prSet>
      <dgm:spPr/>
    </dgm:pt>
    <dgm:pt modelId="{F8F50006-27C3-44AE-86BF-EDC5350A5E19}" type="pres">
      <dgm:prSet presAssocID="{C2EF3B95-4B60-49EE-B7DD-7B5C7B625789}" presName="compNode" presStyleCnt="0"/>
      <dgm:spPr/>
    </dgm:pt>
    <dgm:pt modelId="{DC75F3E2-C55C-442E-97B4-1F1103A1450A}" type="pres">
      <dgm:prSet presAssocID="{C2EF3B95-4B60-49EE-B7DD-7B5C7B625789}" presName="bgRect" presStyleLbl="bgShp" presStyleIdx="0" presStyleCnt="4"/>
      <dgm:spPr/>
    </dgm:pt>
    <dgm:pt modelId="{D8BE18A2-CD40-4E52-8D32-4180ADC5D6A6}" type="pres">
      <dgm:prSet presAssocID="{C2EF3B95-4B60-49EE-B7DD-7B5C7B6257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FD6D6734-9316-4B4B-AB9F-7EFD9EA95CD1}" type="pres">
      <dgm:prSet presAssocID="{C2EF3B95-4B60-49EE-B7DD-7B5C7B625789}" presName="spaceRect" presStyleCnt="0"/>
      <dgm:spPr/>
    </dgm:pt>
    <dgm:pt modelId="{100AF983-E3B9-4D55-BC9F-33471156FF79}" type="pres">
      <dgm:prSet presAssocID="{C2EF3B95-4B60-49EE-B7DD-7B5C7B625789}" presName="parTx" presStyleLbl="revTx" presStyleIdx="0" presStyleCnt="4">
        <dgm:presLayoutVars>
          <dgm:chMax val="0"/>
          <dgm:chPref val="0"/>
        </dgm:presLayoutVars>
      </dgm:prSet>
      <dgm:spPr/>
    </dgm:pt>
    <dgm:pt modelId="{5D02CE11-4F97-4DB2-AF06-5CDB9CFBE6A8}" type="pres">
      <dgm:prSet presAssocID="{D1691DAC-E3D2-4B68-92A3-7FCEFF5B15F7}" presName="sibTrans" presStyleCnt="0"/>
      <dgm:spPr/>
    </dgm:pt>
    <dgm:pt modelId="{44504C2C-52DF-4827-961B-E48E52EFEC97}" type="pres">
      <dgm:prSet presAssocID="{85381542-C4ED-418F-81C4-171EC865EC2C}" presName="compNode" presStyleCnt="0"/>
      <dgm:spPr/>
    </dgm:pt>
    <dgm:pt modelId="{928BF1A0-7F0E-415E-85E6-90F433DB0CF8}" type="pres">
      <dgm:prSet presAssocID="{85381542-C4ED-418F-81C4-171EC865EC2C}" presName="bgRect" presStyleLbl="bgShp" presStyleIdx="1" presStyleCnt="4"/>
      <dgm:spPr/>
    </dgm:pt>
    <dgm:pt modelId="{805C86E9-6DA9-4093-8965-679267389CE5}" type="pres">
      <dgm:prSet presAssocID="{85381542-C4ED-418F-81C4-171EC865EC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638422C-D41E-494A-9E2B-F6A05C29E872}" type="pres">
      <dgm:prSet presAssocID="{85381542-C4ED-418F-81C4-171EC865EC2C}" presName="spaceRect" presStyleCnt="0"/>
      <dgm:spPr/>
    </dgm:pt>
    <dgm:pt modelId="{450BFA22-4D88-400C-8D02-1DFF929F9E43}" type="pres">
      <dgm:prSet presAssocID="{85381542-C4ED-418F-81C4-171EC865EC2C}" presName="parTx" presStyleLbl="revTx" presStyleIdx="1" presStyleCnt="4">
        <dgm:presLayoutVars>
          <dgm:chMax val="0"/>
          <dgm:chPref val="0"/>
        </dgm:presLayoutVars>
      </dgm:prSet>
      <dgm:spPr/>
    </dgm:pt>
    <dgm:pt modelId="{8B6EBB8D-F6EA-456D-9A2F-BAC843629405}" type="pres">
      <dgm:prSet presAssocID="{519F9DFE-B6BB-41D5-A320-002025655A94}" presName="sibTrans" presStyleCnt="0"/>
      <dgm:spPr/>
    </dgm:pt>
    <dgm:pt modelId="{53804721-4A80-4023-AA7A-2D05A8B7316D}" type="pres">
      <dgm:prSet presAssocID="{BA8B8C80-B4C0-402B-880C-D944558AD7EF}" presName="compNode" presStyleCnt="0"/>
      <dgm:spPr/>
    </dgm:pt>
    <dgm:pt modelId="{E2C4F7E6-EEE3-4F07-A7C9-FA1076B3D913}" type="pres">
      <dgm:prSet presAssocID="{BA8B8C80-B4C0-402B-880C-D944558AD7EF}" presName="bgRect" presStyleLbl="bgShp" presStyleIdx="2" presStyleCnt="4"/>
      <dgm:spPr/>
    </dgm:pt>
    <dgm:pt modelId="{7EFC2B1B-A75C-408B-9BCB-423E4769F1BE}" type="pres">
      <dgm:prSet presAssocID="{BA8B8C80-B4C0-402B-880C-D944558AD7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3C1FB0B-0F31-4C61-9085-C8F5E61F5207}" type="pres">
      <dgm:prSet presAssocID="{BA8B8C80-B4C0-402B-880C-D944558AD7EF}" presName="spaceRect" presStyleCnt="0"/>
      <dgm:spPr/>
    </dgm:pt>
    <dgm:pt modelId="{A9685A2E-5B07-43B9-A28A-3BCB3C0460AD}" type="pres">
      <dgm:prSet presAssocID="{BA8B8C80-B4C0-402B-880C-D944558AD7EF}" presName="parTx" presStyleLbl="revTx" presStyleIdx="2" presStyleCnt="4">
        <dgm:presLayoutVars>
          <dgm:chMax val="0"/>
          <dgm:chPref val="0"/>
        </dgm:presLayoutVars>
      </dgm:prSet>
      <dgm:spPr/>
    </dgm:pt>
    <dgm:pt modelId="{1493BFB6-7FE9-43EC-8569-39D5A812107E}" type="pres">
      <dgm:prSet presAssocID="{9FAED814-19D3-4DC3-B152-8988C0D05EF0}" presName="sibTrans" presStyleCnt="0"/>
      <dgm:spPr/>
    </dgm:pt>
    <dgm:pt modelId="{98C4018E-C3C8-4BC6-9C94-2043BAD8BC84}" type="pres">
      <dgm:prSet presAssocID="{6248C4E8-067C-4AF2-8823-4C6AF49C638D}" presName="compNode" presStyleCnt="0"/>
      <dgm:spPr/>
    </dgm:pt>
    <dgm:pt modelId="{7E7FE02F-9B8C-49BD-93C4-45A9C5E563CA}" type="pres">
      <dgm:prSet presAssocID="{6248C4E8-067C-4AF2-8823-4C6AF49C638D}" presName="bgRect" presStyleLbl="bgShp" presStyleIdx="3" presStyleCnt="4"/>
      <dgm:spPr/>
    </dgm:pt>
    <dgm:pt modelId="{6D618D4C-0FF1-40FB-B847-5E2182BBB1F5}" type="pres">
      <dgm:prSet presAssocID="{6248C4E8-067C-4AF2-8823-4C6AF49C63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F1E8CADE-0D91-4B28-BD17-C3281DD96A92}" type="pres">
      <dgm:prSet presAssocID="{6248C4E8-067C-4AF2-8823-4C6AF49C638D}" presName="spaceRect" presStyleCnt="0"/>
      <dgm:spPr/>
    </dgm:pt>
    <dgm:pt modelId="{B23A6A1F-CA8A-4F93-AE5E-0273F192A7BC}" type="pres">
      <dgm:prSet presAssocID="{6248C4E8-067C-4AF2-8823-4C6AF49C638D}" presName="parTx" presStyleLbl="revTx" presStyleIdx="3" presStyleCnt="4">
        <dgm:presLayoutVars>
          <dgm:chMax val="0"/>
          <dgm:chPref val="0"/>
        </dgm:presLayoutVars>
      </dgm:prSet>
      <dgm:spPr/>
    </dgm:pt>
  </dgm:ptLst>
  <dgm:cxnLst>
    <dgm:cxn modelId="{3D8AB502-A2DF-3040-83B6-A987553A3566}" type="presOf" srcId="{85381542-C4ED-418F-81C4-171EC865EC2C}" destId="{450BFA22-4D88-400C-8D02-1DFF929F9E43}" srcOrd="0" destOrd="0" presId="urn:microsoft.com/office/officeart/2018/2/layout/IconVerticalSolidList"/>
    <dgm:cxn modelId="{4D128F36-4F97-0447-8B33-9B0A6ECFAF67}" type="presOf" srcId="{C2EF3B95-4B60-49EE-B7DD-7B5C7B625789}" destId="{100AF983-E3B9-4D55-BC9F-33471156FF79}" srcOrd="0" destOrd="0" presId="urn:microsoft.com/office/officeart/2018/2/layout/IconVerticalSolidList"/>
    <dgm:cxn modelId="{40E83557-A0DF-4EBF-87A7-1F3CCB374659}" srcId="{E0D7DF11-57A0-47D6-A3B9-D28E27EB5F4D}" destId="{C2EF3B95-4B60-49EE-B7DD-7B5C7B625789}" srcOrd="0" destOrd="0" parTransId="{8A4AF4F6-31B3-4DB7-B116-1D5ACA2E3C09}" sibTransId="{D1691DAC-E3D2-4B68-92A3-7FCEFF5B15F7}"/>
    <dgm:cxn modelId="{55AAE86F-4080-9641-B310-E0E1183F8894}" type="presOf" srcId="{6248C4E8-067C-4AF2-8823-4C6AF49C638D}" destId="{B23A6A1F-CA8A-4F93-AE5E-0273F192A7BC}" srcOrd="0" destOrd="0" presId="urn:microsoft.com/office/officeart/2018/2/layout/IconVerticalSolidList"/>
    <dgm:cxn modelId="{2B64E084-F639-4F3B-BD8D-B7115807BA97}" srcId="{E0D7DF11-57A0-47D6-A3B9-D28E27EB5F4D}" destId="{BA8B8C80-B4C0-402B-880C-D944558AD7EF}" srcOrd="2" destOrd="0" parTransId="{A232E246-48FB-485A-B90D-113379C4EF5E}" sibTransId="{9FAED814-19D3-4DC3-B152-8988C0D05EF0}"/>
    <dgm:cxn modelId="{A39E7492-823C-3442-82C6-2C97ED3A3DB5}" type="presOf" srcId="{BA8B8C80-B4C0-402B-880C-D944558AD7EF}" destId="{A9685A2E-5B07-43B9-A28A-3BCB3C0460AD}" srcOrd="0" destOrd="0" presId="urn:microsoft.com/office/officeart/2018/2/layout/IconVerticalSolidList"/>
    <dgm:cxn modelId="{32C733A5-67F8-204C-B63B-B7B8EB2C5A4A}" type="presOf" srcId="{E0D7DF11-57A0-47D6-A3B9-D28E27EB5F4D}" destId="{EB231ABD-7F26-412C-AB30-BF0E9AA3C701}" srcOrd="0" destOrd="0" presId="urn:microsoft.com/office/officeart/2018/2/layout/IconVerticalSolidList"/>
    <dgm:cxn modelId="{7E5649B1-5C69-4560-9846-D2928A5303FA}" srcId="{E0D7DF11-57A0-47D6-A3B9-D28E27EB5F4D}" destId="{6248C4E8-067C-4AF2-8823-4C6AF49C638D}" srcOrd="3" destOrd="0" parTransId="{A04F8C31-FF37-4FE5-8137-E3EAAF35C97E}" sibTransId="{A5295702-A02F-4E17-B0D2-59A970497ABB}"/>
    <dgm:cxn modelId="{626CBDE7-7B12-4228-979C-00EA629F72C6}" srcId="{E0D7DF11-57A0-47D6-A3B9-D28E27EB5F4D}" destId="{85381542-C4ED-418F-81C4-171EC865EC2C}" srcOrd="1" destOrd="0" parTransId="{2A99ECBA-5584-4E9A-9520-C493EDF63A29}" sibTransId="{519F9DFE-B6BB-41D5-A320-002025655A94}"/>
    <dgm:cxn modelId="{DB3CB94F-6150-B246-BDA6-691308F3C62C}" type="presParOf" srcId="{EB231ABD-7F26-412C-AB30-BF0E9AA3C701}" destId="{F8F50006-27C3-44AE-86BF-EDC5350A5E19}" srcOrd="0" destOrd="0" presId="urn:microsoft.com/office/officeart/2018/2/layout/IconVerticalSolidList"/>
    <dgm:cxn modelId="{52599C81-AFD8-E54C-8B97-76371999D945}" type="presParOf" srcId="{F8F50006-27C3-44AE-86BF-EDC5350A5E19}" destId="{DC75F3E2-C55C-442E-97B4-1F1103A1450A}" srcOrd="0" destOrd="0" presId="urn:microsoft.com/office/officeart/2018/2/layout/IconVerticalSolidList"/>
    <dgm:cxn modelId="{AA66E25B-5319-AA4E-BB1E-A15747FC6A23}" type="presParOf" srcId="{F8F50006-27C3-44AE-86BF-EDC5350A5E19}" destId="{D8BE18A2-CD40-4E52-8D32-4180ADC5D6A6}" srcOrd="1" destOrd="0" presId="urn:microsoft.com/office/officeart/2018/2/layout/IconVerticalSolidList"/>
    <dgm:cxn modelId="{D77FAC9E-9033-FC46-968C-2C7FBA90E08E}" type="presParOf" srcId="{F8F50006-27C3-44AE-86BF-EDC5350A5E19}" destId="{FD6D6734-9316-4B4B-AB9F-7EFD9EA95CD1}" srcOrd="2" destOrd="0" presId="urn:microsoft.com/office/officeart/2018/2/layout/IconVerticalSolidList"/>
    <dgm:cxn modelId="{64031AC3-7D38-8941-8ED9-C553A30492F6}" type="presParOf" srcId="{F8F50006-27C3-44AE-86BF-EDC5350A5E19}" destId="{100AF983-E3B9-4D55-BC9F-33471156FF79}" srcOrd="3" destOrd="0" presId="urn:microsoft.com/office/officeart/2018/2/layout/IconVerticalSolidList"/>
    <dgm:cxn modelId="{187BA835-B341-9943-A97A-3FC64FFC11EF}" type="presParOf" srcId="{EB231ABD-7F26-412C-AB30-BF0E9AA3C701}" destId="{5D02CE11-4F97-4DB2-AF06-5CDB9CFBE6A8}" srcOrd="1" destOrd="0" presId="urn:microsoft.com/office/officeart/2018/2/layout/IconVerticalSolidList"/>
    <dgm:cxn modelId="{17040D8D-DDAC-3046-8263-F6DB1D065A85}" type="presParOf" srcId="{EB231ABD-7F26-412C-AB30-BF0E9AA3C701}" destId="{44504C2C-52DF-4827-961B-E48E52EFEC97}" srcOrd="2" destOrd="0" presId="urn:microsoft.com/office/officeart/2018/2/layout/IconVerticalSolidList"/>
    <dgm:cxn modelId="{AFCEF9C7-24A7-3F40-BE74-ADC3FA114B7A}" type="presParOf" srcId="{44504C2C-52DF-4827-961B-E48E52EFEC97}" destId="{928BF1A0-7F0E-415E-85E6-90F433DB0CF8}" srcOrd="0" destOrd="0" presId="urn:microsoft.com/office/officeart/2018/2/layout/IconVerticalSolidList"/>
    <dgm:cxn modelId="{566FEA3E-EE0D-7148-B684-7308868D1058}" type="presParOf" srcId="{44504C2C-52DF-4827-961B-E48E52EFEC97}" destId="{805C86E9-6DA9-4093-8965-679267389CE5}" srcOrd="1" destOrd="0" presId="urn:microsoft.com/office/officeart/2018/2/layout/IconVerticalSolidList"/>
    <dgm:cxn modelId="{F8FE3B29-B141-3A40-A302-CC67F15685D8}" type="presParOf" srcId="{44504C2C-52DF-4827-961B-E48E52EFEC97}" destId="{3638422C-D41E-494A-9E2B-F6A05C29E872}" srcOrd="2" destOrd="0" presId="urn:microsoft.com/office/officeart/2018/2/layout/IconVerticalSolidList"/>
    <dgm:cxn modelId="{0097B40E-45E3-3F4C-9511-457392B9738C}" type="presParOf" srcId="{44504C2C-52DF-4827-961B-E48E52EFEC97}" destId="{450BFA22-4D88-400C-8D02-1DFF929F9E43}" srcOrd="3" destOrd="0" presId="urn:microsoft.com/office/officeart/2018/2/layout/IconVerticalSolidList"/>
    <dgm:cxn modelId="{E7C4CD4F-B8C4-D142-BFF3-3C4918C81B87}" type="presParOf" srcId="{EB231ABD-7F26-412C-AB30-BF0E9AA3C701}" destId="{8B6EBB8D-F6EA-456D-9A2F-BAC843629405}" srcOrd="3" destOrd="0" presId="urn:microsoft.com/office/officeart/2018/2/layout/IconVerticalSolidList"/>
    <dgm:cxn modelId="{DD8162B8-A8C5-C54D-8C8C-F29EE3C02261}" type="presParOf" srcId="{EB231ABD-7F26-412C-AB30-BF0E9AA3C701}" destId="{53804721-4A80-4023-AA7A-2D05A8B7316D}" srcOrd="4" destOrd="0" presId="urn:microsoft.com/office/officeart/2018/2/layout/IconVerticalSolidList"/>
    <dgm:cxn modelId="{ACEC0243-9296-6C49-AD91-FAA14BA2599E}" type="presParOf" srcId="{53804721-4A80-4023-AA7A-2D05A8B7316D}" destId="{E2C4F7E6-EEE3-4F07-A7C9-FA1076B3D913}" srcOrd="0" destOrd="0" presId="urn:microsoft.com/office/officeart/2018/2/layout/IconVerticalSolidList"/>
    <dgm:cxn modelId="{704A8E26-7014-2D41-8661-47DD7E4C12EA}" type="presParOf" srcId="{53804721-4A80-4023-AA7A-2D05A8B7316D}" destId="{7EFC2B1B-A75C-408B-9BCB-423E4769F1BE}" srcOrd="1" destOrd="0" presId="urn:microsoft.com/office/officeart/2018/2/layout/IconVerticalSolidList"/>
    <dgm:cxn modelId="{47D3A550-22B1-AA4B-BA21-602CDACACC5C}" type="presParOf" srcId="{53804721-4A80-4023-AA7A-2D05A8B7316D}" destId="{A3C1FB0B-0F31-4C61-9085-C8F5E61F5207}" srcOrd="2" destOrd="0" presId="urn:microsoft.com/office/officeart/2018/2/layout/IconVerticalSolidList"/>
    <dgm:cxn modelId="{957F98EC-7A0E-D641-B9A4-320CB8BD8A42}" type="presParOf" srcId="{53804721-4A80-4023-AA7A-2D05A8B7316D}" destId="{A9685A2E-5B07-43B9-A28A-3BCB3C0460AD}" srcOrd="3" destOrd="0" presId="urn:microsoft.com/office/officeart/2018/2/layout/IconVerticalSolidList"/>
    <dgm:cxn modelId="{D8DBED3E-75A8-8D4E-9636-558B4EF6A4EE}" type="presParOf" srcId="{EB231ABD-7F26-412C-AB30-BF0E9AA3C701}" destId="{1493BFB6-7FE9-43EC-8569-39D5A812107E}" srcOrd="5" destOrd="0" presId="urn:microsoft.com/office/officeart/2018/2/layout/IconVerticalSolidList"/>
    <dgm:cxn modelId="{A7ACEFA2-B97E-9840-BD3A-98CE62611C41}" type="presParOf" srcId="{EB231ABD-7F26-412C-AB30-BF0E9AA3C701}" destId="{98C4018E-C3C8-4BC6-9C94-2043BAD8BC84}" srcOrd="6" destOrd="0" presId="urn:microsoft.com/office/officeart/2018/2/layout/IconVerticalSolidList"/>
    <dgm:cxn modelId="{01FA45ED-78D2-E746-86A9-8D65065E5690}" type="presParOf" srcId="{98C4018E-C3C8-4BC6-9C94-2043BAD8BC84}" destId="{7E7FE02F-9B8C-49BD-93C4-45A9C5E563CA}" srcOrd="0" destOrd="0" presId="urn:microsoft.com/office/officeart/2018/2/layout/IconVerticalSolidList"/>
    <dgm:cxn modelId="{CE2CFCB3-A404-0249-9AC0-E92630B20065}" type="presParOf" srcId="{98C4018E-C3C8-4BC6-9C94-2043BAD8BC84}" destId="{6D618D4C-0FF1-40FB-B847-5E2182BBB1F5}" srcOrd="1" destOrd="0" presId="urn:microsoft.com/office/officeart/2018/2/layout/IconVerticalSolidList"/>
    <dgm:cxn modelId="{22D9CCA7-8F1B-044B-8F66-97667F5B55C7}" type="presParOf" srcId="{98C4018E-C3C8-4BC6-9C94-2043BAD8BC84}" destId="{F1E8CADE-0D91-4B28-BD17-C3281DD96A92}" srcOrd="2" destOrd="0" presId="urn:microsoft.com/office/officeart/2018/2/layout/IconVerticalSolidList"/>
    <dgm:cxn modelId="{13854430-6A7B-1648-80F1-7FC33657ABCA}" type="presParOf" srcId="{98C4018E-C3C8-4BC6-9C94-2043BAD8BC84}" destId="{B23A6A1F-CA8A-4F93-AE5E-0273F192A7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31B96-0E66-4FD7-87FD-F4EB1065584D}"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259653-4D93-4756-9845-0240785647DA}">
      <dgm:prSet/>
      <dgm:spPr/>
      <dgm:t>
        <a:bodyPr/>
        <a:lstStyle/>
        <a:p>
          <a:pPr>
            <a:defRPr cap="all"/>
          </a:pPr>
          <a:r>
            <a:rPr lang="en-US" dirty="0"/>
            <a:t>Use cosine similarity to form neighborhood matrix for each review</a:t>
          </a:r>
        </a:p>
      </dgm:t>
    </dgm:pt>
    <dgm:pt modelId="{62BE68E6-44F4-47BA-8A13-502436E88379}" type="parTrans" cxnId="{C8183D77-3EAB-4861-9E2C-BD21C774B8F5}">
      <dgm:prSet/>
      <dgm:spPr/>
      <dgm:t>
        <a:bodyPr/>
        <a:lstStyle/>
        <a:p>
          <a:endParaRPr lang="en-US"/>
        </a:p>
      </dgm:t>
    </dgm:pt>
    <dgm:pt modelId="{0A0ED1DB-CFD1-4664-8934-70D90147A8D9}" type="sibTrans" cxnId="{C8183D77-3EAB-4861-9E2C-BD21C774B8F5}">
      <dgm:prSet/>
      <dgm:spPr/>
      <dgm:t>
        <a:bodyPr/>
        <a:lstStyle/>
        <a:p>
          <a:endParaRPr lang="en-US"/>
        </a:p>
      </dgm:t>
    </dgm:pt>
    <dgm:pt modelId="{A773B548-982C-48B4-9B99-DAAFD63D7FBD}">
      <dgm:prSet/>
      <dgm:spPr/>
      <dgm:t>
        <a:bodyPr/>
        <a:lstStyle/>
        <a:p>
          <a:pPr>
            <a:defRPr cap="all"/>
          </a:pPr>
          <a:r>
            <a:rPr lang="en-US"/>
            <a:t>Identify 25 closest reviews for each review in the data </a:t>
          </a:r>
        </a:p>
      </dgm:t>
    </dgm:pt>
    <dgm:pt modelId="{EBC36FF4-2147-458A-A873-2392F470B402}" type="parTrans" cxnId="{67A660FE-A6DF-4459-9AA3-97A3F9C28496}">
      <dgm:prSet/>
      <dgm:spPr/>
      <dgm:t>
        <a:bodyPr/>
        <a:lstStyle/>
        <a:p>
          <a:endParaRPr lang="en-US"/>
        </a:p>
      </dgm:t>
    </dgm:pt>
    <dgm:pt modelId="{568BAA6C-1CDF-42DE-BAF1-C81EE92464CE}" type="sibTrans" cxnId="{67A660FE-A6DF-4459-9AA3-97A3F9C28496}">
      <dgm:prSet/>
      <dgm:spPr/>
      <dgm:t>
        <a:bodyPr/>
        <a:lstStyle/>
        <a:p>
          <a:endParaRPr lang="en-US"/>
        </a:p>
      </dgm:t>
    </dgm:pt>
    <dgm:pt modelId="{68E98774-83A6-4859-A930-42BBFABFC335}">
      <dgm:prSet/>
      <dgm:spPr/>
      <dgm:t>
        <a:bodyPr/>
        <a:lstStyle/>
        <a:p>
          <a:pPr>
            <a:defRPr cap="all"/>
          </a:pPr>
          <a:r>
            <a:rPr lang="en-US"/>
            <a:t>Use this matrix as input to Convolutional Neural Network</a:t>
          </a:r>
        </a:p>
      </dgm:t>
    </dgm:pt>
    <dgm:pt modelId="{0C59BEE2-4AE9-46C4-AF7A-A9A33A912162}" type="parTrans" cxnId="{CD8AF9C4-22AC-4E70-BF2E-3EA426E51967}">
      <dgm:prSet/>
      <dgm:spPr/>
      <dgm:t>
        <a:bodyPr/>
        <a:lstStyle/>
        <a:p>
          <a:endParaRPr lang="en-US"/>
        </a:p>
      </dgm:t>
    </dgm:pt>
    <dgm:pt modelId="{A87A1C18-301E-431B-BFB7-77A3098EE97E}" type="sibTrans" cxnId="{CD8AF9C4-22AC-4E70-BF2E-3EA426E51967}">
      <dgm:prSet/>
      <dgm:spPr/>
      <dgm:t>
        <a:bodyPr/>
        <a:lstStyle/>
        <a:p>
          <a:endParaRPr lang="en-US"/>
        </a:p>
      </dgm:t>
    </dgm:pt>
    <dgm:pt modelId="{AA28AE57-7FFD-4A7A-886A-F611CC4F7086}">
      <dgm:prSet/>
      <dgm:spPr/>
      <dgm:t>
        <a:bodyPr/>
        <a:lstStyle/>
        <a:p>
          <a:pPr>
            <a:defRPr cap="all"/>
          </a:pPr>
          <a:r>
            <a:rPr lang="en-US"/>
            <a:t>Tune parameters of deep learning model</a:t>
          </a:r>
        </a:p>
      </dgm:t>
    </dgm:pt>
    <dgm:pt modelId="{B7169565-B7A6-4DB9-98AA-A1BDBF100601}" type="parTrans" cxnId="{E4C6742A-BEDB-4E32-B227-8D8B3967EEFB}">
      <dgm:prSet/>
      <dgm:spPr/>
      <dgm:t>
        <a:bodyPr/>
        <a:lstStyle/>
        <a:p>
          <a:endParaRPr lang="en-US"/>
        </a:p>
      </dgm:t>
    </dgm:pt>
    <dgm:pt modelId="{357A9608-FD28-4627-9828-42F4DBB66352}" type="sibTrans" cxnId="{E4C6742A-BEDB-4E32-B227-8D8B3967EEFB}">
      <dgm:prSet/>
      <dgm:spPr/>
      <dgm:t>
        <a:bodyPr/>
        <a:lstStyle/>
        <a:p>
          <a:endParaRPr lang="en-US"/>
        </a:p>
      </dgm:t>
    </dgm:pt>
    <dgm:pt modelId="{89B9EB1F-A71A-4DDB-8B2C-CAB53343A658}">
      <dgm:prSet/>
      <dgm:spPr/>
      <dgm:t>
        <a:bodyPr/>
        <a:lstStyle/>
        <a:p>
          <a:pPr>
            <a:defRPr cap="all"/>
          </a:pPr>
          <a:r>
            <a:rPr lang="en-US"/>
            <a:t>Control overfitting</a:t>
          </a:r>
        </a:p>
      </dgm:t>
    </dgm:pt>
    <dgm:pt modelId="{3040C96D-98F2-4D70-A402-4ECB47AA21EB}" type="parTrans" cxnId="{1A19C659-9E26-49EB-B981-E01769ADD307}">
      <dgm:prSet/>
      <dgm:spPr/>
      <dgm:t>
        <a:bodyPr/>
        <a:lstStyle/>
        <a:p>
          <a:endParaRPr lang="en-US"/>
        </a:p>
      </dgm:t>
    </dgm:pt>
    <dgm:pt modelId="{25B90B21-B502-44A9-AF10-5FB24D3EE26F}" type="sibTrans" cxnId="{1A19C659-9E26-49EB-B981-E01769ADD307}">
      <dgm:prSet/>
      <dgm:spPr/>
      <dgm:t>
        <a:bodyPr/>
        <a:lstStyle/>
        <a:p>
          <a:endParaRPr lang="en-US"/>
        </a:p>
      </dgm:t>
    </dgm:pt>
    <dgm:pt modelId="{5E1D3FEB-6AF1-40DA-95CA-0ABC2BFB88A3}">
      <dgm:prSet/>
      <dgm:spPr/>
      <dgm:t>
        <a:bodyPr/>
        <a:lstStyle/>
        <a:p>
          <a:pPr>
            <a:defRPr cap="all"/>
          </a:pPr>
          <a:r>
            <a:rPr lang="en-US"/>
            <a:t>Use model on test data</a:t>
          </a:r>
        </a:p>
      </dgm:t>
    </dgm:pt>
    <dgm:pt modelId="{36BB6002-992A-48A5-B1DF-91CB4BD3EA02}" type="parTrans" cxnId="{6D6E9802-5685-4CFD-A0C5-44DA55344A60}">
      <dgm:prSet/>
      <dgm:spPr/>
      <dgm:t>
        <a:bodyPr/>
        <a:lstStyle/>
        <a:p>
          <a:endParaRPr lang="en-US"/>
        </a:p>
      </dgm:t>
    </dgm:pt>
    <dgm:pt modelId="{A36A5EE9-774A-4046-A4FE-70213F449EA6}" type="sibTrans" cxnId="{6D6E9802-5685-4CFD-A0C5-44DA55344A60}">
      <dgm:prSet/>
      <dgm:spPr/>
      <dgm:t>
        <a:bodyPr/>
        <a:lstStyle/>
        <a:p>
          <a:endParaRPr lang="en-US"/>
        </a:p>
      </dgm:t>
    </dgm:pt>
    <dgm:pt modelId="{E43E4836-25D2-4AB7-8D09-FB47E5AE292C}" type="pres">
      <dgm:prSet presAssocID="{0F631B96-0E66-4FD7-87FD-F4EB1065584D}" presName="root" presStyleCnt="0">
        <dgm:presLayoutVars>
          <dgm:dir/>
          <dgm:resizeHandles val="exact"/>
        </dgm:presLayoutVars>
      </dgm:prSet>
      <dgm:spPr/>
    </dgm:pt>
    <dgm:pt modelId="{0B22CE86-CF06-45A6-9343-90B46F64981D}" type="pres">
      <dgm:prSet presAssocID="{DC259653-4D93-4756-9845-0240785647DA}" presName="compNode" presStyleCnt="0"/>
      <dgm:spPr/>
    </dgm:pt>
    <dgm:pt modelId="{7DE90F79-68C4-45EF-A313-951ADE32BD3D}" type="pres">
      <dgm:prSet presAssocID="{DC259653-4D93-4756-9845-0240785647DA}" presName="iconBgRect" presStyleLbl="bgShp" presStyleIdx="0" presStyleCnt="6"/>
      <dgm:spPr/>
    </dgm:pt>
    <dgm:pt modelId="{7F3A5E5E-5857-4D94-84FE-784F50C9E8FD}" type="pres">
      <dgm:prSet presAssocID="{DC259653-4D93-4756-9845-0240785647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307F8BB-E02B-4365-8BC4-6078E5BC88FE}" type="pres">
      <dgm:prSet presAssocID="{DC259653-4D93-4756-9845-0240785647DA}" presName="spaceRect" presStyleCnt="0"/>
      <dgm:spPr/>
    </dgm:pt>
    <dgm:pt modelId="{B0957E13-5940-42FC-9591-123856D0B2EB}" type="pres">
      <dgm:prSet presAssocID="{DC259653-4D93-4756-9845-0240785647DA}" presName="textRect" presStyleLbl="revTx" presStyleIdx="0" presStyleCnt="6">
        <dgm:presLayoutVars>
          <dgm:chMax val="1"/>
          <dgm:chPref val="1"/>
        </dgm:presLayoutVars>
      </dgm:prSet>
      <dgm:spPr/>
    </dgm:pt>
    <dgm:pt modelId="{DD062746-06DC-4D89-8F22-77A0CDA6CC57}" type="pres">
      <dgm:prSet presAssocID="{0A0ED1DB-CFD1-4664-8934-70D90147A8D9}" presName="sibTrans" presStyleCnt="0"/>
      <dgm:spPr/>
    </dgm:pt>
    <dgm:pt modelId="{68E775F1-6F21-4C51-B2E8-213513F12D3B}" type="pres">
      <dgm:prSet presAssocID="{A773B548-982C-48B4-9B99-DAAFD63D7FBD}" presName="compNode" presStyleCnt="0"/>
      <dgm:spPr/>
    </dgm:pt>
    <dgm:pt modelId="{E1C566BD-A5C0-4012-8B3D-F50183805940}" type="pres">
      <dgm:prSet presAssocID="{A773B548-982C-48B4-9B99-DAAFD63D7FBD}" presName="iconBgRect" presStyleLbl="bgShp" presStyleIdx="1" presStyleCnt="6"/>
      <dgm:spPr/>
    </dgm:pt>
    <dgm:pt modelId="{AFA4CF2B-555A-4941-80D2-646167D1B887}" type="pres">
      <dgm:prSet presAssocID="{A773B548-982C-48B4-9B99-DAAFD63D7F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897ED04-375A-464D-B46E-8FAC6E50B79B}" type="pres">
      <dgm:prSet presAssocID="{A773B548-982C-48B4-9B99-DAAFD63D7FBD}" presName="spaceRect" presStyleCnt="0"/>
      <dgm:spPr/>
    </dgm:pt>
    <dgm:pt modelId="{ACC90924-83D5-4B08-AE68-D8013E0D1396}" type="pres">
      <dgm:prSet presAssocID="{A773B548-982C-48B4-9B99-DAAFD63D7FBD}" presName="textRect" presStyleLbl="revTx" presStyleIdx="1" presStyleCnt="6">
        <dgm:presLayoutVars>
          <dgm:chMax val="1"/>
          <dgm:chPref val="1"/>
        </dgm:presLayoutVars>
      </dgm:prSet>
      <dgm:spPr/>
    </dgm:pt>
    <dgm:pt modelId="{7F0BE4D3-2D4D-47B3-A4EB-0B2C4770AF1F}" type="pres">
      <dgm:prSet presAssocID="{568BAA6C-1CDF-42DE-BAF1-C81EE92464CE}" presName="sibTrans" presStyleCnt="0"/>
      <dgm:spPr/>
    </dgm:pt>
    <dgm:pt modelId="{AF4A851D-9813-427D-9D20-167AE9F4F8CA}" type="pres">
      <dgm:prSet presAssocID="{68E98774-83A6-4859-A930-42BBFABFC335}" presName="compNode" presStyleCnt="0"/>
      <dgm:spPr/>
    </dgm:pt>
    <dgm:pt modelId="{B3FCB2F3-E91A-46CC-A8BD-6D77C80FEA9B}" type="pres">
      <dgm:prSet presAssocID="{68E98774-83A6-4859-A930-42BBFABFC335}" presName="iconBgRect" presStyleLbl="bgShp" presStyleIdx="2" presStyleCnt="6"/>
      <dgm:spPr/>
    </dgm:pt>
    <dgm:pt modelId="{AF5B4E3E-88F0-4EFF-B554-1719B7F72EFE}" type="pres">
      <dgm:prSet presAssocID="{68E98774-83A6-4859-A930-42BBFABFC33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2574425D-0DCE-44C9-B03C-283E35B5FDAA}" type="pres">
      <dgm:prSet presAssocID="{68E98774-83A6-4859-A930-42BBFABFC335}" presName="spaceRect" presStyleCnt="0"/>
      <dgm:spPr/>
    </dgm:pt>
    <dgm:pt modelId="{FD77C0B1-D6EC-4EE7-A087-84B713ED440F}" type="pres">
      <dgm:prSet presAssocID="{68E98774-83A6-4859-A930-42BBFABFC335}" presName="textRect" presStyleLbl="revTx" presStyleIdx="2" presStyleCnt="6">
        <dgm:presLayoutVars>
          <dgm:chMax val="1"/>
          <dgm:chPref val="1"/>
        </dgm:presLayoutVars>
      </dgm:prSet>
      <dgm:spPr/>
    </dgm:pt>
    <dgm:pt modelId="{2DFA1F72-E42C-4121-9274-5613508AF27A}" type="pres">
      <dgm:prSet presAssocID="{A87A1C18-301E-431B-BFB7-77A3098EE97E}" presName="sibTrans" presStyleCnt="0"/>
      <dgm:spPr/>
    </dgm:pt>
    <dgm:pt modelId="{C66B8E4D-E1F7-4B84-8627-1851C830FE77}" type="pres">
      <dgm:prSet presAssocID="{AA28AE57-7FFD-4A7A-886A-F611CC4F7086}" presName="compNode" presStyleCnt="0"/>
      <dgm:spPr/>
    </dgm:pt>
    <dgm:pt modelId="{F34BF97F-7346-406F-A40E-1BD3807C2FAC}" type="pres">
      <dgm:prSet presAssocID="{AA28AE57-7FFD-4A7A-886A-F611CC4F7086}" presName="iconBgRect" presStyleLbl="bgShp" presStyleIdx="3" presStyleCnt="6"/>
      <dgm:spPr/>
    </dgm:pt>
    <dgm:pt modelId="{D0CFD318-14CC-40D2-8866-964D92AF7504}" type="pres">
      <dgm:prSet presAssocID="{AA28AE57-7FFD-4A7A-886A-F611CC4F708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37B0420C-ACC6-4778-9421-49C7741EA40F}" type="pres">
      <dgm:prSet presAssocID="{AA28AE57-7FFD-4A7A-886A-F611CC4F7086}" presName="spaceRect" presStyleCnt="0"/>
      <dgm:spPr/>
    </dgm:pt>
    <dgm:pt modelId="{5A56B53C-DDB7-4A0B-B468-0CE2C9CC295B}" type="pres">
      <dgm:prSet presAssocID="{AA28AE57-7FFD-4A7A-886A-F611CC4F7086}" presName="textRect" presStyleLbl="revTx" presStyleIdx="3" presStyleCnt="6">
        <dgm:presLayoutVars>
          <dgm:chMax val="1"/>
          <dgm:chPref val="1"/>
        </dgm:presLayoutVars>
      </dgm:prSet>
      <dgm:spPr/>
    </dgm:pt>
    <dgm:pt modelId="{9F85B47D-8D7A-4403-ACF2-DACFD5A45A73}" type="pres">
      <dgm:prSet presAssocID="{357A9608-FD28-4627-9828-42F4DBB66352}" presName="sibTrans" presStyleCnt="0"/>
      <dgm:spPr/>
    </dgm:pt>
    <dgm:pt modelId="{FD71B3DB-1AE4-4C44-A7BD-ED3CEB0B7D23}" type="pres">
      <dgm:prSet presAssocID="{89B9EB1F-A71A-4DDB-8B2C-CAB53343A658}" presName="compNode" presStyleCnt="0"/>
      <dgm:spPr/>
    </dgm:pt>
    <dgm:pt modelId="{ED32C8AE-EB59-45AB-9BB7-BE11573BDDB3}" type="pres">
      <dgm:prSet presAssocID="{89B9EB1F-A71A-4DDB-8B2C-CAB53343A658}" presName="iconBgRect" presStyleLbl="bgShp" presStyleIdx="4" presStyleCnt="6"/>
      <dgm:spPr/>
    </dgm:pt>
    <dgm:pt modelId="{E97A0B3B-8527-4739-B071-2C7E3070461C}" type="pres">
      <dgm:prSet presAssocID="{89B9EB1F-A71A-4DDB-8B2C-CAB53343A65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Diagram"/>
        </a:ext>
      </dgm:extLst>
    </dgm:pt>
    <dgm:pt modelId="{3E3C4D3D-F201-4E83-A4F3-6064FFAB90F3}" type="pres">
      <dgm:prSet presAssocID="{89B9EB1F-A71A-4DDB-8B2C-CAB53343A658}" presName="spaceRect" presStyleCnt="0"/>
      <dgm:spPr/>
    </dgm:pt>
    <dgm:pt modelId="{27F6DFF7-2776-453C-986E-586283D28D72}" type="pres">
      <dgm:prSet presAssocID="{89B9EB1F-A71A-4DDB-8B2C-CAB53343A658}" presName="textRect" presStyleLbl="revTx" presStyleIdx="4" presStyleCnt="6">
        <dgm:presLayoutVars>
          <dgm:chMax val="1"/>
          <dgm:chPref val="1"/>
        </dgm:presLayoutVars>
      </dgm:prSet>
      <dgm:spPr/>
    </dgm:pt>
    <dgm:pt modelId="{55E8E898-9838-43B8-BADF-65D3602009B0}" type="pres">
      <dgm:prSet presAssocID="{25B90B21-B502-44A9-AF10-5FB24D3EE26F}" presName="sibTrans" presStyleCnt="0"/>
      <dgm:spPr/>
    </dgm:pt>
    <dgm:pt modelId="{2F646010-DBE6-40BF-AC17-69D15550ACE4}" type="pres">
      <dgm:prSet presAssocID="{5E1D3FEB-6AF1-40DA-95CA-0ABC2BFB88A3}" presName="compNode" presStyleCnt="0"/>
      <dgm:spPr/>
    </dgm:pt>
    <dgm:pt modelId="{73083389-A336-4FFB-9D0A-20E663EE8C27}" type="pres">
      <dgm:prSet presAssocID="{5E1D3FEB-6AF1-40DA-95CA-0ABC2BFB88A3}" presName="iconBgRect" presStyleLbl="bgShp" presStyleIdx="5" presStyleCnt="6"/>
      <dgm:spPr/>
    </dgm:pt>
    <dgm:pt modelId="{D316DF36-CC04-4976-8643-E6584C7257DB}" type="pres">
      <dgm:prSet presAssocID="{5E1D3FEB-6AF1-40DA-95CA-0ABC2BFB88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3F7298F9-2FEA-44D6-912E-555B0FAF4967}" type="pres">
      <dgm:prSet presAssocID="{5E1D3FEB-6AF1-40DA-95CA-0ABC2BFB88A3}" presName="spaceRect" presStyleCnt="0"/>
      <dgm:spPr/>
    </dgm:pt>
    <dgm:pt modelId="{1F03F190-3851-43B3-B2FD-A2A353D8587A}" type="pres">
      <dgm:prSet presAssocID="{5E1D3FEB-6AF1-40DA-95CA-0ABC2BFB88A3}" presName="textRect" presStyleLbl="revTx" presStyleIdx="5" presStyleCnt="6">
        <dgm:presLayoutVars>
          <dgm:chMax val="1"/>
          <dgm:chPref val="1"/>
        </dgm:presLayoutVars>
      </dgm:prSet>
      <dgm:spPr/>
    </dgm:pt>
  </dgm:ptLst>
  <dgm:cxnLst>
    <dgm:cxn modelId="{6D6E9802-5685-4CFD-A0C5-44DA55344A60}" srcId="{0F631B96-0E66-4FD7-87FD-F4EB1065584D}" destId="{5E1D3FEB-6AF1-40DA-95CA-0ABC2BFB88A3}" srcOrd="5" destOrd="0" parTransId="{36BB6002-992A-48A5-B1DF-91CB4BD3EA02}" sibTransId="{A36A5EE9-774A-4046-A4FE-70213F449EA6}"/>
    <dgm:cxn modelId="{D926D729-1F3B-4C97-8814-D34A286F5D18}" type="presOf" srcId="{68E98774-83A6-4859-A930-42BBFABFC335}" destId="{FD77C0B1-D6EC-4EE7-A087-84B713ED440F}" srcOrd="0" destOrd="0" presId="urn:microsoft.com/office/officeart/2018/5/layout/IconCircleLabelList"/>
    <dgm:cxn modelId="{E4C6742A-BEDB-4E32-B227-8D8B3967EEFB}" srcId="{0F631B96-0E66-4FD7-87FD-F4EB1065584D}" destId="{AA28AE57-7FFD-4A7A-886A-F611CC4F7086}" srcOrd="3" destOrd="0" parTransId="{B7169565-B7A6-4DB9-98AA-A1BDBF100601}" sibTransId="{357A9608-FD28-4627-9828-42F4DBB66352}"/>
    <dgm:cxn modelId="{F5834941-4EB1-4233-82B3-530AA794A9EB}" type="presOf" srcId="{89B9EB1F-A71A-4DDB-8B2C-CAB53343A658}" destId="{27F6DFF7-2776-453C-986E-586283D28D72}" srcOrd="0" destOrd="0" presId="urn:microsoft.com/office/officeart/2018/5/layout/IconCircleLabelList"/>
    <dgm:cxn modelId="{8ACB9D4B-C0F9-4FC6-88BB-B162E15339F7}" type="presOf" srcId="{A773B548-982C-48B4-9B99-DAAFD63D7FBD}" destId="{ACC90924-83D5-4B08-AE68-D8013E0D1396}" srcOrd="0" destOrd="0" presId="urn:microsoft.com/office/officeart/2018/5/layout/IconCircleLabelList"/>
    <dgm:cxn modelId="{1E9ABA59-36BC-4A80-BFBD-F9EF5CE4442B}" type="presOf" srcId="{DC259653-4D93-4756-9845-0240785647DA}" destId="{B0957E13-5940-42FC-9591-123856D0B2EB}" srcOrd="0" destOrd="0" presId="urn:microsoft.com/office/officeart/2018/5/layout/IconCircleLabelList"/>
    <dgm:cxn modelId="{1A19C659-9E26-49EB-B981-E01769ADD307}" srcId="{0F631B96-0E66-4FD7-87FD-F4EB1065584D}" destId="{89B9EB1F-A71A-4DDB-8B2C-CAB53343A658}" srcOrd="4" destOrd="0" parTransId="{3040C96D-98F2-4D70-A402-4ECB47AA21EB}" sibTransId="{25B90B21-B502-44A9-AF10-5FB24D3EE26F}"/>
    <dgm:cxn modelId="{2A834E73-4CDC-4FE1-A503-D2763DE42868}" type="presOf" srcId="{5E1D3FEB-6AF1-40DA-95CA-0ABC2BFB88A3}" destId="{1F03F190-3851-43B3-B2FD-A2A353D8587A}" srcOrd="0" destOrd="0" presId="urn:microsoft.com/office/officeart/2018/5/layout/IconCircleLabelList"/>
    <dgm:cxn modelId="{C8183D77-3EAB-4861-9E2C-BD21C774B8F5}" srcId="{0F631B96-0E66-4FD7-87FD-F4EB1065584D}" destId="{DC259653-4D93-4756-9845-0240785647DA}" srcOrd="0" destOrd="0" parTransId="{62BE68E6-44F4-47BA-8A13-502436E88379}" sibTransId="{0A0ED1DB-CFD1-4664-8934-70D90147A8D9}"/>
    <dgm:cxn modelId="{7D2B92B7-FFEF-47D1-9C4C-3BB029F14D95}" type="presOf" srcId="{0F631B96-0E66-4FD7-87FD-F4EB1065584D}" destId="{E43E4836-25D2-4AB7-8D09-FB47E5AE292C}" srcOrd="0" destOrd="0" presId="urn:microsoft.com/office/officeart/2018/5/layout/IconCircleLabelList"/>
    <dgm:cxn modelId="{9441D4B7-92CC-47C0-B875-C0BB17C1E4BA}" type="presOf" srcId="{AA28AE57-7FFD-4A7A-886A-F611CC4F7086}" destId="{5A56B53C-DDB7-4A0B-B468-0CE2C9CC295B}" srcOrd="0" destOrd="0" presId="urn:microsoft.com/office/officeart/2018/5/layout/IconCircleLabelList"/>
    <dgm:cxn modelId="{CD8AF9C4-22AC-4E70-BF2E-3EA426E51967}" srcId="{0F631B96-0E66-4FD7-87FD-F4EB1065584D}" destId="{68E98774-83A6-4859-A930-42BBFABFC335}" srcOrd="2" destOrd="0" parTransId="{0C59BEE2-4AE9-46C4-AF7A-A9A33A912162}" sibTransId="{A87A1C18-301E-431B-BFB7-77A3098EE97E}"/>
    <dgm:cxn modelId="{67A660FE-A6DF-4459-9AA3-97A3F9C28496}" srcId="{0F631B96-0E66-4FD7-87FD-F4EB1065584D}" destId="{A773B548-982C-48B4-9B99-DAAFD63D7FBD}" srcOrd="1" destOrd="0" parTransId="{EBC36FF4-2147-458A-A873-2392F470B402}" sibTransId="{568BAA6C-1CDF-42DE-BAF1-C81EE92464CE}"/>
    <dgm:cxn modelId="{B9FEC3C7-2B65-46D3-9C0F-FC84384DB461}" type="presParOf" srcId="{E43E4836-25D2-4AB7-8D09-FB47E5AE292C}" destId="{0B22CE86-CF06-45A6-9343-90B46F64981D}" srcOrd="0" destOrd="0" presId="urn:microsoft.com/office/officeart/2018/5/layout/IconCircleLabelList"/>
    <dgm:cxn modelId="{C2F0C981-21E4-49DA-B7BB-6C4F323661D3}" type="presParOf" srcId="{0B22CE86-CF06-45A6-9343-90B46F64981D}" destId="{7DE90F79-68C4-45EF-A313-951ADE32BD3D}" srcOrd="0" destOrd="0" presId="urn:microsoft.com/office/officeart/2018/5/layout/IconCircleLabelList"/>
    <dgm:cxn modelId="{CD574BC7-5B14-46FF-9B9A-0333ACF637AB}" type="presParOf" srcId="{0B22CE86-CF06-45A6-9343-90B46F64981D}" destId="{7F3A5E5E-5857-4D94-84FE-784F50C9E8FD}" srcOrd="1" destOrd="0" presId="urn:microsoft.com/office/officeart/2018/5/layout/IconCircleLabelList"/>
    <dgm:cxn modelId="{B77081FD-4AD3-4FF9-A562-D552CEE19BEE}" type="presParOf" srcId="{0B22CE86-CF06-45A6-9343-90B46F64981D}" destId="{9307F8BB-E02B-4365-8BC4-6078E5BC88FE}" srcOrd="2" destOrd="0" presId="urn:microsoft.com/office/officeart/2018/5/layout/IconCircleLabelList"/>
    <dgm:cxn modelId="{1BC91403-F066-4478-AE84-57AAE31AA0B7}" type="presParOf" srcId="{0B22CE86-CF06-45A6-9343-90B46F64981D}" destId="{B0957E13-5940-42FC-9591-123856D0B2EB}" srcOrd="3" destOrd="0" presId="urn:microsoft.com/office/officeart/2018/5/layout/IconCircleLabelList"/>
    <dgm:cxn modelId="{30662254-9BD7-4ECF-8877-D2C3BDA951D4}" type="presParOf" srcId="{E43E4836-25D2-4AB7-8D09-FB47E5AE292C}" destId="{DD062746-06DC-4D89-8F22-77A0CDA6CC57}" srcOrd="1" destOrd="0" presId="urn:microsoft.com/office/officeart/2018/5/layout/IconCircleLabelList"/>
    <dgm:cxn modelId="{4FDE851F-C75C-47D6-ACAC-FA0E3F3AD020}" type="presParOf" srcId="{E43E4836-25D2-4AB7-8D09-FB47E5AE292C}" destId="{68E775F1-6F21-4C51-B2E8-213513F12D3B}" srcOrd="2" destOrd="0" presId="urn:microsoft.com/office/officeart/2018/5/layout/IconCircleLabelList"/>
    <dgm:cxn modelId="{0CF8F521-D874-4821-8699-412CF37A6446}" type="presParOf" srcId="{68E775F1-6F21-4C51-B2E8-213513F12D3B}" destId="{E1C566BD-A5C0-4012-8B3D-F50183805940}" srcOrd="0" destOrd="0" presId="urn:microsoft.com/office/officeart/2018/5/layout/IconCircleLabelList"/>
    <dgm:cxn modelId="{579EE92C-1527-4498-B815-0EF5C29A91A1}" type="presParOf" srcId="{68E775F1-6F21-4C51-B2E8-213513F12D3B}" destId="{AFA4CF2B-555A-4941-80D2-646167D1B887}" srcOrd="1" destOrd="0" presId="urn:microsoft.com/office/officeart/2018/5/layout/IconCircleLabelList"/>
    <dgm:cxn modelId="{BBFAE3BC-CE6E-44CF-A87C-4CED8C98E120}" type="presParOf" srcId="{68E775F1-6F21-4C51-B2E8-213513F12D3B}" destId="{5897ED04-375A-464D-B46E-8FAC6E50B79B}" srcOrd="2" destOrd="0" presId="urn:microsoft.com/office/officeart/2018/5/layout/IconCircleLabelList"/>
    <dgm:cxn modelId="{24192308-DA2A-466C-9ABF-723281E1E027}" type="presParOf" srcId="{68E775F1-6F21-4C51-B2E8-213513F12D3B}" destId="{ACC90924-83D5-4B08-AE68-D8013E0D1396}" srcOrd="3" destOrd="0" presId="urn:microsoft.com/office/officeart/2018/5/layout/IconCircleLabelList"/>
    <dgm:cxn modelId="{052311BD-5BE2-4CBF-99B5-479F14BDD0BA}" type="presParOf" srcId="{E43E4836-25D2-4AB7-8D09-FB47E5AE292C}" destId="{7F0BE4D3-2D4D-47B3-A4EB-0B2C4770AF1F}" srcOrd="3" destOrd="0" presId="urn:microsoft.com/office/officeart/2018/5/layout/IconCircleLabelList"/>
    <dgm:cxn modelId="{48474340-166A-4347-AB00-498B78AC41A1}" type="presParOf" srcId="{E43E4836-25D2-4AB7-8D09-FB47E5AE292C}" destId="{AF4A851D-9813-427D-9D20-167AE9F4F8CA}" srcOrd="4" destOrd="0" presId="urn:microsoft.com/office/officeart/2018/5/layout/IconCircleLabelList"/>
    <dgm:cxn modelId="{A726B5F5-819F-4A14-86E0-2D061E185643}" type="presParOf" srcId="{AF4A851D-9813-427D-9D20-167AE9F4F8CA}" destId="{B3FCB2F3-E91A-46CC-A8BD-6D77C80FEA9B}" srcOrd="0" destOrd="0" presId="urn:microsoft.com/office/officeart/2018/5/layout/IconCircleLabelList"/>
    <dgm:cxn modelId="{F4E68792-1FC1-43FB-B1EC-79DA23D7B46C}" type="presParOf" srcId="{AF4A851D-9813-427D-9D20-167AE9F4F8CA}" destId="{AF5B4E3E-88F0-4EFF-B554-1719B7F72EFE}" srcOrd="1" destOrd="0" presId="urn:microsoft.com/office/officeart/2018/5/layout/IconCircleLabelList"/>
    <dgm:cxn modelId="{980D9DC3-B742-4DC6-9327-603E760C98AC}" type="presParOf" srcId="{AF4A851D-9813-427D-9D20-167AE9F4F8CA}" destId="{2574425D-0DCE-44C9-B03C-283E35B5FDAA}" srcOrd="2" destOrd="0" presId="urn:microsoft.com/office/officeart/2018/5/layout/IconCircleLabelList"/>
    <dgm:cxn modelId="{DDABF4F8-AEEC-4179-9084-7BFDABCC5531}" type="presParOf" srcId="{AF4A851D-9813-427D-9D20-167AE9F4F8CA}" destId="{FD77C0B1-D6EC-4EE7-A087-84B713ED440F}" srcOrd="3" destOrd="0" presId="urn:microsoft.com/office/officeart/2018/5/layout/IconCircleLabelList"/>
    <dgm:cxn modelId="{6BE442D8-2D98-4E34-9321-01EDAE6ACA8A}" type="presParOf" srcId="{E43E4836-25D2-4AB7-8D09-FB47E5AE292C}" destId="{2DFA1F72-E42C-4121-9274-5613508AF27A}" srcOrd="5" destOrd="0" presId="urn:microsoft.com/office/officeart/2018/5/layout/IconCircleLabelList"/>
    <dgm:cxn modelId="{E299989E-1B00-4BED-BA7C-DD78FC9B9C90}" type="presParOf" srcId="{E43E4836-25D2-4AB7-8D09-FB47E5AE292C}" destId="{C66B8E4D-E1F7-4B84-8627-1851C830FE77}" srcOrd="6" destOrd="0" presId="urn:microsoft.com/office/officeart/2018/5/layout/IconCircleLabelList"/>
    <dgm:cxn modelId="{56A83126-85C8-40FB-B868-7CA343DDB17D}" type="presParOf" srcId="{C66B8E4D-E1F7-4B84-8627-1851C830FE77}" destId="{F34BF97F-7346-406F-A40E-1BD3807C2FAC}" srcOrd="0" destOrd="0" presId="urn:microsoft.com/office/officeart/2018/5/layout/IconCircleLabelList"/>
    <dgm:cxn modelId="{329DCE17-64AA-4B75-8E12-55B9B67ECFE6}" type="presParOf" srcId="{C66B8E4D-E1F7-4B84-8627-1851C830FE77}" destId="{D0CFD318-14CC-40D2-8866-964D92AF7504}" srcOrd="1" destOrd="0" presId="urn:microsoft.com/office/officeart/2018/5/layout/IconCircleLabelList"/>
    <dgm:cxn modelId="{6B2FE43E-3C16-4140-9C0F-01F1B165C9F7}" type="presParOf" srcId="{C66B8E4D-E1F7-4B84-8627-1851C830FE77}" destId="{37B0420C-ACC6-4778-9421-49C7741EA40F}" srcOrd="2" destOrd="0" presId="urn:microsoft.com/office/officeart/2018/5/layout/IconCircleLabelList"/>
    <dgm:cxn modelId="{220BC4AD-10A4-4B56-A860-E81427D88CFF}" type="presParOf" srcId="{C66B8E4D-E1F7-4B84-8627-1851C830FE77}" destId="{5A56B53C-DDB7-4A0B-B468-0CE2C9CC295B}" srcOrd="3" destOrd="0" presId="urn:microsoft.com/office/officeart/2018/5/layout/IconCircleLabelList"/>
    <dgm:cxn modelId="{42AB389E-28F0-4594-9AC1-B088A221FB73}" type="presParOf" srcId="{E43E4836-25D2-4AB7-8D09-FB47E5AE292C}" destId="{9F85B47D-8D7A-4403-ACF2-DACFD5A45A73}" srcOrd="7" destOrd="0" presId="urn:microsoft.com/office/officeart/2018/5/layout/IconCircleLabelList"/>
    <dgm:cxn modelId="{9E5B3DD9-7994-4D09-BAA1-EE040C694173}" type="presParOf" srcId="{E43E4836-25D2-4AB7-8D09-FB47E5AE292C}" destId="{FD71B3DB-1AE4-4C44-A7BD-ED3CEB0B7D23}" srcOrd="8" destOrd="0" presId="urn:microsoft.com/office/officeart/2018/5/layout/IconCircleLabelList"/>
    <dgm:cxn modelId="{7DF9B626-E6F6-470F-AE04-39A02801284B}" type="presParOf" srcId="{FD71B3DB-1AE4-4C44-A7BD-ED3CEB0B7D23}" destId="{ED32C8AE-EB59-45AB-9BB7-BE11573BDDB3}" srcOrd="0" destOrd="0" presId="urn:microsoft.com/office/officeart/2018/5/layout/IconCircleLabelList"/>
    <dgm:cxn modelId="{2AEA5D85-38A5-42D1-90B1-63C487D7BE90}" type="presParOf" srcId="{FD71B3DB-1AE4-4C44-A7BD-ED3CEB0B7D23}" destId="{E97A0B3B-8527-4739-B071-2C7E3070461C}" srcOrd="1" destOrd="0" presId="urn:microsoft.com/office/officeart/2018/5/layout/IconCircleLabelList"/>
    <dgm:cxn modelId="{F7EE7C06-558A-4D9E-B3A6-6B3E1F486FDF}" type="presParOf" srcId="{FD71B3DB-1AE4-4C44-A7BD-ED3CEB0B7D23}" destId="{3E3C4D3D-F201-4E83-A4F3-6064FFAB90F3}" srcOrd="2" destOrd="0" presId="urn:microsoft.com/office/officeart/2018/5/layout/IconCircleLabelList"/>
    <dgm:cxn modelId="{55EE09CF-A568-4A53-BA62-1910F32629B6}" type="presParOf" srcId="{FD71B3DB-1AE4-4C44-A7BD-ED3CEB0B7D23}" destId="{27F6DFF7-2776-453C-986E-586283D28D72}" srcOrd="3" destOrd="0" presId="urn:microsoft.com/office/officeart/2018/5/layout/IconCircleLabelList"/>
    <dgm:cxn modelId="{3E7A8BF6-0CE9-4F18-8DF0-F8777C4D3517}" type="presParOf" srcId="{E43E4836-25D2-4AB7-8D09-FB47E5AE292C}" destId="{55E8E898-9838-43B8-BADF-65D3602009B0}" srcOrd="9" destOrd="0" presId="urn:microsoft.com/office/officeart/2018/5/layout/IconCircleLabelList"/>
    <dgm:cxn modelId="{6EC14661-CA34-4F6E-BB1A-390DFCEB7790}" type="presParOf" srcId="{E43E4836-25D2-4AB7-8D09-FB47E5AE292C}" destId="{2F646010-DBE6-40BF-AC17-69D15550ACE4}" srcOrd="10" destOrd="0" presId="urn:microsoft.com/office/officeart/2018/5/layout/IconCircleLabelList"/>
    <dgm:cxn modelId="{AB17C9AC-349A-41F3-A7C6-6668C6140120}" type="presParOf" srcId="{2F646010-DBE6-40BF-AC17-69D15550ACE4}" destId="{73083389-A336-4FFB-9D0A-20E663EE8C27}" srcOrd="0" destOrd="0" presId="urn:microsoft.com/office/officeart/2018/5/layout/IconCircleLabelList"/>
    <dgm:cxn modelId="{6B952ED8-F6D3-48FE-8A4B-A2BFBC6BE2E2}" type="presParOf" srcId="{2F646010-DBE6-40BF-AC17-69D15550ACE4}" destId="{D316DF36-CC04-4976-8643-E6584C7257DB}" srcOrd="1" destOrd="0" presId="urn:microsoft.com/office/officeart/2018/5/layout/IconCircleLabelList"/>
    <dgm:cxn modelId="{AA8F016D-ED6C-40C6-810C-CECF76F04520}" type="presParOf" srcId="{2F646010-DBE6-40BF-AC17-69D15550ACE4}" destId="{3F7298F9-2FEA-44D6-912E-555B0FAF4967}" srcOrd="2" destOrd="0" presId="urn:microsoft.com/office/officeart/2018/5/layout/IconCircleLabelList"/>
    <dgm:cxn modelId="{8E6F243D-5B2F-4342-87D7-FAAC656EAD84}" type="presParOf" srcId="{2F646010-DBE6-40BF-AC17-69D15550ACE4}" destId="{1F03F190-3851-43B3-B2FD-A2A353D8587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5F3E2-C55C-442E-97B4-1F1103A1450A}">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E18A2-CD40-4E52-8D32-4180ADC5D6A6}">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AF983-E3B9-4D55-BC9F-33471156FF7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Embedding mechanism from Google.</a:t>
          </a:r>
        </a:p>
      </dsp:txBody>
      <dsp:txXfrm>
        <a:off x="1429899" y="2442"/>
        <a:ext cx="5083704" cy="1238008"/>
      </dsp:txXfrm>
    </dsp:sp>
    <dsp:sp modelId="{928BF1A0-7F0E-415E-85E6-90F433DB0CF8}">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C86E9-6DA9-4093-8965-679267389CE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BFA22-4D88-400C-8D02-1DFF929F9E4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Deep learning model trained on data from number of sources</a:t>
          </a:r>
        </a:p>
      </dsp:txBody>
      <dsp:txXfrm>
        <a:off x="1429899" y="1549953"/>
        <a:ext cx="5083704" cy="1238008"/>
      </dsp:txXfrm>
    </dsp:sp>
    <dsp:sp modelId="{E2C4F7E6-EEE3-4F07-A7C9-FA1076B3D913}">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C2B1B-A75C-408B-9BCB-423E4769F1B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85A2E-5B07-43B9-A28A-3BCB3C0460AD}">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Available in 2 architectures – Tranformer and Deep Averaging Network (DAN)</a:t>
          </a:r>
        </a:p>
      </dsp:txBody>
      <dsp:txXfrm>
        <a:off x="1429899" y="3097464"/>
        <a:ext cx="5083704" cy="1238008"/>
      </dsp:txXfrm>
    </dsp:sp>
    <dsp:sp modelId="{7E7FE02F-9B8C-49BD-93C4-45A9C5E563CA}">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618D4C-0FF1-40FB-B847-5E2182BBB1F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A6A1F-CA8A-4F93-AE5E-0273F192A7B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In this project, converts each review into a vector of 512 features. </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90F79-68C4-45EF-A313-951ADE32BD3D}">
      <dsp:nvSpPr>
        <dsp:cNvPr id="0" name=""/>
        <dsp:cNvSpPr/>
      </dsp:nvSpPr>
      <dsp:spPr>
        <a:xfrm>
          <a:off x="592801" y="55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A5E5E-5857-4D94-84FE-784F50C9E8FD}">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957E13-5940-42FC-9591-123856D0B2EB}">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Use cosine similarity to form neighborhood matrix for each review</a:t>
          </a:r>
        </a:p>
      </dsp:txBody>
      <dsp:txXfrm>
        <a:off x="241801" y="1997713"/>
        <a:ext cx="1800000" cy="720000"/>
      </dsp:txXfrm>
    </dsp:sp>
    <dsp:sp modelId="{E1C566BD-A5C0-4012-8B3D-F50183805940}">
      <dsp:nvSpPr>
        <dsp:cNvPr id="0" name=""/>
        <dsp:cNvSpPr/>
      </dsp:nvSpPr>
      <dsp:spPr>
        <a:xfrm>
          <a:off x="2707801" y="55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4CF2B-555A-4941-80D2-646167D1B887}">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90924-83D5-4B08-AE68-D8013E0D1396}">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Identify 25 closest reviews for each review in the data </a:t>
          </a:r>
        </a:p>
      </dsp:txBody>
      <dsp:txXfrm>
        <a:off x="2356801" y="1997713"/>
        <a:ext cx="1800000" cy="720000"/>
      </dsp:txXfrm>
    </dsp:sp>
    <dsp:sp modelId="{B3FCB2F3-E91A-46CC-A8BD-6D77C80FEA9B}">
      <dsp:nvSpPr>
        <dsp:cNvPr id="0" name=""/>
        <dsp:cNvSpPr/>
      </dsp:nvSpPr>
      <dsp:spPr>
        <a:xfrm>
          <a:off x="4822802" y="55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B4E3E-88F0-4EFF-B554-1719B7F72EFE}">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77C0B1-D6EC-4EE7-A087-84B713ED440F}">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 this matrix as input to Convolutional Neural Network</a:t>
          </a:r>
        </a:p>
      </dsp:txBody>
      <dsp:txXfrm>
        <a:off x="4471802" y="1997713"/>
        <a:ext cx="1800000" cy="720000"/>
      </dsp:txXfrm>
    </dsp:sp>
    <dsp:sp modelId="{F34BF97F-7346-406F-A40E-1BD3807C2FAC}">
      <dsp:nvSpPr>
        <dsp:cNvPr id="0" name=""/>
        <dsp:cNvSpPr/>
      </dsp:nvSpPr>
      <dsp:spPr>
        <a:xfrm>
          <a:off x="592801" y="316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FD318-14CC-40D2-8866-964D92AF7504}">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6B53C-DDB7-4A0B-B468-0CE2C9CC295B}">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Tune parameters of deep learning model</a:t>
          </a:r>
        </a:p>
      </dsp:txBody>
      <dsp:txXfrm>
        <a:off x="241801" y="4607713"/>
        <a:ext cx="1800000" cy="720000"/>
      </dsp:txXfrm>
    </dsp:sp>
    <dsp:sp modelId="{ED32C8AE-EB59-45AB-9BB7-BE11573BDDB3}">
      <dsp:nvSpPr>
        <dsp:cNvPr id="0" name=""/>
        <dsp:cNvSpPr/>
      </dsp:nvSpPr>
      <dsp:spPr>
        <a:xfrm>
          <a:off x="2707801" y="316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A0B3B-8527-4739-B071-2C7E3070461C}">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F6DFF7-2776-453C-986E-586283D28D72}">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Control overfitting</a:t>
          </a:r>
        </a:p>
      </dsp:txBody>
      <dsp:txXfrm>
        <a:off x="2356801" y="4607713"/>
        <a:ext cx="1800000" cy="720000"/>
      </dsp:txXfrm>
    </dsp:sp>
    <dsp:sp modelId="{73083389-A336-4FFB-9D0A-20E663EE8C27}">
      <dsp:nvSpPr>
        <dsp:cNvPr id="0" name=""/>
        <dsp:cNvSpPr/>
      </dsp:nvSpPr>
      <dsp:spPr>
        <a:xfrm>
          <a:off x="4822802" y="3167713"/>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6DF36-CC04-4976-8643-E6584C7257DB}">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3F190-3851-43B3-B2FD-A2A353D8587A}">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 model on test data</a:t>
          </a:r>
        </a:p>
      </dsp:txBody>
      <dsp:txXfrm>
        <a:off x="4471802" y="460771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682DA-8AEA-D64A-99DC-59E8146099DE}" type="datetimeFigureOut">
              <a:rPr lang="en-US" smtClean="0"/>
              <a:t>4/7/20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D7783-16AB-3840-BC83-3FC2FEC15CD1}" type="slidenum">
              <a:rPr lang="en-US" smtClean="0"/>
              <a:t>‹#›</a:t>
            </a:fld>
            <a:endParaRPr lang="en-US"/>
          </a:p>
        </p:txBody>
      </p:sp>
    </p:spTree>
    <p:extLst>
      <p:ext uri="{BB962C8B-B14F-4D97-AF65-F5344CB8AC3E}">
        <p14:creationId xmlns:p14="http://schemas.microsoft.com/office/powerpoint/2010/main" val="111558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Converting word to six dimension which covers the context of the sentence. Adding vectors will not work because it has sequence to follow.</a:t>
            </a:r>
          </a:p>
        </p:txBody>
      </p:sp>
      <p:sp>
        <p:nvSpPr>
          <p:cNvPr id="4" name="Slide Number Placeholder 3"/>
          <p:cNvSpPr>
            <a:spLocks noGrp="1"/>
          </p:cNvSpPr>
          <p:nvPr>
            <p:ph type="sldNum" sz="quarter" idx="5"/>
          </p:nvPr>
        </p:nvSpPr>
        <p:spPr/>
        <p:txBody>
          <a:bodyPr/>
          <a:lstStyle/>
          <a:p>
            <a:fld id="{14BD7783-16AB-3840-BC83-3FC2FEC15CD1}" type="slidenum">
              <a:rPr lang="en-US" smtClean="0"/>
              <a:t>4</a:t>
            </a:fld>
            <a:endParaRPr lang="en-US"/>
          </a:p>
        </p:txBody>
      </p:sp>
    </p:spTree>
    <p:extLst>
      <p:ext uri="{BB962C8B-B14F-4D97-AF65-F5344CB8AC3E}">
        <p14:creationId xmlns:p14="http://schemas.microsoft.com/office/powerpoint/2010/main" val="299012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instance based and Decision trees rule based models. Different decision families. Function based families </a:t>
            </a:r>
            <a:r>
              <a:rPr lang="en-US" dirty="0" err="1"/>
              <a:t>comparision</a:t>
            </a:r>
            <a:endParaRPr lang="en-US" dirty="0"/>
          </a:p>
        </p:txBody>
      </p:sp>
      <p:sp>
        <p:nvSpPr>
          <p:cNvPr id="4" name="Slide Number Placeholder 3"/>
          <p:cNvSpPr>
            <a:spLocks noGrp="1"/>
          </p:cNvSpPr>
          <p:nvPr>
            <p:ph type="sldNum" sz="quarter" idx="5"/>
          </p:nvPr>
        </p:nvSpPr>
        <p:spPr/>
        <p:txBody>
          <a:bodyPr/>
          <a:lstStyle/>
          <a:p>
            <a:fld id="{14BD7783-16AB-3840-BC83-3FC2FEC15CD1}" type="slidenum">
              <a:rPr lang="en-US" smtClean="0"/>
              <a:t>8</a:t>
            </a:fld>
            <a:endParaRPr lang="en-US"/>
          </a:p>
        </p:txBody>
      </p:sp>
    </p:spTree>
    <p:extLst>
      <p:ext uri="{BB962C8B-B14F-4D97-AF65-F5344CB8AC3E}">
        <p14:creationId xmlns:p14="http://schemas.microsoft.com/office/powerpoint/2010/main" val="282806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learning model. Does not learn functions . Idea of neighborhood is good. If embedding is perfect, then you can use it. If not it as a neighborhood as correction – Robustness of embedding. But embedding is approximate method</a:t>
            </a:r>
          </a:p>
        </p:txBody>
      </p:sp>
      <p:sp>
        <p:nvSpPr>
          <p:cNvPr id="4" name="Slide Number Placeholder 3"/>
          <p:cNvSpPr>
            <a:spLocks noGrp="1"/>
          </p:cNvSpPr>
          <p:nvPr>
            <p:ph type="sldNum" sz="quarter" idx="5"/>
          </p:nvPr>
        </p:nvSpPr>
        <p:spPr/>
        <p:txBody>
          <a:bodyPr/>
          <a:lstStyle/>
          <a:p>
            <a:fld id="{14BD7783-16AB-3840-BC83-3FC2FEC15CD1}" type="slidenum">
              <a:rPr lang="en-US" smtClean="0"/>
              <a:t>10</a:t>
            </a:fld>
            <a:endParaRPr lang="en-US"/>
          </a:p>
        </p:txBody>
      </p:sp>
    </p:spTree>
    <p:extLst>
      <p:ext uri="{BB962C8B-B14F-4D97-AF65-F5344CB8AC3E}">
        <p14:creationId xmlns:p14="http://schemas.microsoft.com/office/powerpoint/2010/main" val="170290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CNNs? Find functions that relate neighborhoods together. CNNs because we can learn neighborhoods together.</a:t>
            </a:r>
          </a:p>
        </p:txBody>
      </p:sp>
      <p:sp>
        <p:nvSpPr>
          <p:cNvPr id="4" name="Slide Number Placeholder 3"/>
          <p:cNvSpPr>
            <a:spLocks noGrp="1"/>
          </p:cNvSpPr>
          <p:nvPr>
            <p:ph type="sldNum" sz="quarter" idx="5"/>
          </p:nvPr>
        </p:nvSpPr>
        <p:spPr/>
        <p:txBody>
          <a:bodyPr/>
          <a:lstStyle/>
          <a:p>
            <a:fld id="{14BD7783-16AB-3840-BC83-3FC2FEC15CD1}" type="slidenum">
              <a:rPr lang="en-US" smtClean="0"/>
              <a:t>16</a:t>
            </a:fld>
            <a:endParaRPr lang="en-US"/>
          </a:p>
        </p:txBody>
      </p:sp>
    </p:spTree>
    <p:extLst>
      <p:ext uri="{BB962C8B-B14F-4D97-AF65-F5344CB8AC3E}">
        <p14:creationId xmlns:p14="http://schemas.microsoft.com/office/powerpoint/2010/main" val="15006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it reduces dimensions</a:t>
            </a:r>
          </a:p>
        </p:txBody>
      </p:sp>
      <p:sp>
        <p:nvSpPr>
          <p:cNvPr id="4" name="Slide Number Placeholder 3"/>
          <p:cNvSpPr>
            <a:spLocks noGrp="1"/>
          </p:cNvSpPr>
          <p:nvPr>
            <p:ph type="sldNum" sz="quarter" idx="5"/>
          </p:nvPr>
        </p:nvSpPr>
        <p:spPr/>
        <p:txBody>
          <a:bodyPr/>
          <a:lstStyle/>
          <a:p>
            <a:fld id="{14BD7783-16AB-3840-BC83-3FC2FEC15CD1}" type="slidenum">
              <a:rPr lang="en-US" smtClean="0"/>
              <a:t>17</a:t>
            </a:fld>
            <a:endParaRPr lang="en-US"/>
          </a:p>
        </p:txBody>
      </p:sp>
    </p:spTree>
    <p:extLst>
      <p:ext uri="{BB962C8B-B14F-4D97-AF65-F5344CB8AC3E}">
        <p14:creationId xmlns:p14="http://schemas.microsoft.com/office/powerpoint/2010/main" val="154260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Harder problem to solve. Issues with multiclass. Text data and user data for multiclass for powerful class. Different slide. Conclusion summary slide. Time series(time of review) use LSTM models.</a:t>
            </a:r>
          </a:p>
        </p:txBody>
      </p:sp>
      <p:sp>
        <p:nvSpPr>
          <p:cNvPr id="4" name="Slide Number Placeholder 3"/>
          <p:cNvSpPr>
            <a:spLocks noGrp="1"/>
          </p:cNvSpPr>
          <p:nvPr>
            <p:ph type="sldNum" sz="quarter" idx="5"/>
          </p:nvPr>
        </p:nvSpPr>
        <p:spPr/>
        <p:txBody>
          <a:bodyPr/>
          <a:lstStyle/>
          <a:p>
            <a:fld id="{14BD7783-16AB-3840-BC83-3FC2FEC15CD1}" type="slidenum">
              <a:rPr lang="en-US" smtClean="0"/>
              <a:t>24</a:t>
            </a:fld>
            <a:endParaRPr lang="en-US"/>
          </a:p>
        </p:txBody>
      </p:sp>
    </p:spTree>
    <p:extLst>
      <p:ext uri="{BB962C8B-B14F-4D97-AF65-F5344CB8AC3E}">
        <p14:creationId xmlns:p14="http://schemas.microsoft.com/office/powerpoint/2010/main" val="192182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D7783-16AB-3840-BC83-3FC2FEC15CD1}" type="slidenum">
              <a:rPr lang="en-US" smtClean="0"/>
              <a:t>27</a:t>
            </a:fld>
            <a:endParaRPr lang="en-US"/>
          </a:p>
        </p:txBody>
      </p:sp>
    </p:spTree>
    <p:extLst>
      <p:ext uri="{BB962C8B-B14F-4D97-AF65-F5344CB8AC3E}">
        <p14:creationId xmlns:p14="http://schemas.microsoft.com/office/powerpoint/2010/main" val="162023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07B6-BD0D-254E-9347-0769026AD2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4F6187-0966-8341-85B5-457295961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7D7638-1402-8D4F-A9EA-5EDDD1D34144}"/>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0AEB2BE7-E118-0948-B8C2-8B637363E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55CA-DE97-BD4D-B517-2AC23A992ABF}"/>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299846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221F-98DB-254E-B565-048D2E8D3E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33E353-1BE1-A640-85D3-20053AF3CC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1FCC7-AD76-A54E-84DA-29921EBC574F}"/>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815336E3-0D90-494E-9FBB-EB50626FD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4E6E3-44AB-3249-BA5C-18EC64CA57AA}"/>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144396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6D853-5609-EA42-B7AA-079621ABE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456985-E105-7D4D-BD57-70C35FF3E9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FAD08-737B-7543-84D4-641A5EB8D033}"/>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65FCF967-DCB4-144B-BAC0-AF84B601E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ED226-75BB-0F4D-82D1-F2AAC55752BD}"/>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14642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98B8-9756-AA40-BF7A-F8B263C20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6D210-90AA-BA46-BE97-FABDDEBCD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97639-BF89-0443-BD1B-D1CB58E57BA5}"/>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4F29E443-CD61-3F49-9BC0-F692EE5A6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0A11D-D67E-3A4B-8615-DFFD2FB052A5}"/>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267837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DDEF-1D45-2C45-9121-763AF4A1D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AD611-F357-0B46-9FC8-0434348B19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14A467-5F0E-5041-A78B-405CEF39BD69}"/>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A6D2918A-6984-0846-B553-B1255F194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BAC3F-92CA-5849-960B-62D3CF3D96FB}"/>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351033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B0A8-9057-244D-94C2-395979235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D03EA-09EF-0047-B020-D744ACDB0F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F922B-6ABF-7647-898B-27AC439E1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B2041E-51BB-6B40-835B-4BCF6EA11455}"/>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6" name="Footer Placeholder 5">
            <a:extLst>
              <a:ext uri="{FF2B5EF4-FFF2-40B4-BE49-F238E27FC236}">
                <a16:creationId xmlns:a16="http://schemas.microsoft.com/office/drawing/2014/main" id="{D0EFB1F8-408C-5446-8203-2BCAC81FF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6D80E-4AA6-694B-86DD-44C530E7EE82}"/>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247771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2F4A-EFD7-334C-8C32-4FBC03C4E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D18E65-00A7-CD41-95E5-9F80CB95C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D4A0B-6547-204F-ADE6-E1FE085E5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8461BB-62A2-ED4D-B8E5-D072E350D6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D6744A-2090-A54B-B330-4735374142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D8DAD-6111-9445-BC30-2ED42FDC26D8}"/>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8" name="Footer Placeholder 7">
            <a:extLst>
              <a:ext uri="{FF2B5EF4-FFF2-40B4-BE49-F238E27FC236}">
                <a16:creationId xmlns:a16="http://schemas.microsoft.com/office/drawing/2014/main" id="{F8673460-2CEF-9746-B657-02EE6D9AA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9D2CD1-2D2B-2248-8703-EB9DD8DD9920}"/>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3884792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06BF-E233-3C41-B451-DA4B5AD64C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F2DD1-50E5-524F-AD53-98EB692D8458}"/>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4" name="Footer Placeholder 3">
            <a:extLst>
              <a:ext uri="{FF2B5EF4-FFF2-40B4-BE49-F238E27FC236}">
                <a16:creationId xmlns:a16="http://schemas.microsoft.com/office/drawing/2014/main" id="{5E4D738A-7F52-4E4C-93C9-C7E9F2752C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CD384A-FD67-9F47-9F40-A58222A59FE4}"/>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3269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7448FC-B266-E94E-B1ED-2B85E3C20125}"/>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3" name="Footer Placeholder 2">
            <a:extLst>
              <a:ext uri="{FF2B5EF4-FFF2-40B4-BE49-F238E27FC236}">
                <a16:creationId xmlns:a16="http://schemas.microsoft.com/office/drawing/2014/main" id="{BCFB5EE7-34AF-A84D-9848-994478BF42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7EF03-3871-6F4A-9DDC-B0560FEC5C3B}"/>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3949865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621A-47A8-474D-A28E-1054B5E8D7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FFC0E4-0C0F-C84B-B8ED-2625B30DC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F148C7-19EB-7B40-B219-B550EE595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9C6B4-2C94-484B-84F1-401E62766540}"/>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6" name="Footer Placeholder 5">
            <a:extLst>
              <a:ext uri="{FF2B5EF4-FFF2-40B4-BE49-F238E27FC236}">
                <a16:creationId xmlns:a16="http://schemas.microsoft.com/office/drawing/2014/main" id="{38C28413-3F79-9B4E-9F7A-51AB5ADEC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37325-625A-9942-B3E4-2CF3097EC5AA}"/>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392521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BDCE-0841-8746-8813-AE983E8DF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FEB5B1-5521-5F46-A9E7-5FE990204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887AF7-BCEF-8E41-8A1B-052655153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E9B7F-6A83-734D-9287-79508A1F14C9}"/>
              </a:ext>
            </a:extLst>
          </p:cNvPr>
          <p:cNvSpPr>
            <a:spLocks noGrp="1"/>
          </p:cNvSpPr>
          <p:nvPr>
            <p:ph type="dt" sz="half" idx="10"/>
          </p:nvPr>
        </p:nvSpPr>
        <p:spPr/>
        <p:txBody>
          <a:bodyPr/>
          <a:lstStyle/>
          <a:p>
            <a:fld id="{FCF32E00-421B-8842-BD64-F1B59AF94E09}" type="datetimeFigureOut">
              <a:rPr lang="en-US" smtClean="0"/>
              <a:t>4/7/20</a:t>
            </a:fld>
            <a:endParaRPr lang="en-US"/>
          </a:p>
        </p:txBody>
      </p:sp>
      <p:sp>
        <p:nvSpPr>
          <p:cNvPr id="6" name="Footer Placeholder 5">
            <a:extLst>
              <a:ext uri="{FF2B5EF4-FFF2-40B4-BE49-F238E27FC236}">
                <a16:creationId xmlns:a16="http://schemas.microsoft.com/office/drawing/2014/main" id="{129D46CF-A79A-F840-BAC9-D38B23E3A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7F23-65CF-B343-AF2A-F276B00D31CF}"/>
              </a:ext>
            </a:extLst>
          </p:cNvPr>
          <p:cNvSpPr>
            <a:spLocks noGrp="1"/>
          </p:cNvSpPr>
          <p:nvPr>
            <p:ph type="sldNum" sz="quarter" idx="12"/>
          </p:nvPr>
        </p:nvSpPr>
        <p:spPr/>
        <p:txBody>
          <a:bodyPr/>
          <a:lstStyle/>
          <a:p>
            <a:fld id="{4F647BCC-EAC3-A64A-8AF1-7285D1CCDDAD}" type="slidenum">
              <a:rPr lang="en-US" smtClean="0"/>
              <a:t>‹#›</a:t>
            </a:fld>
            <a:endParaRPr lang="en-US"/>
          </a:p>
        </p:txBody>
      </p:sp>
    </p:spTree>
    <p:extLst>
      <p:ext uri="{BB962C8B-B14F-4D97-AF65-F5344CB8AC3E}">
        <p14:creationId xmlns:p14="http://schemas.microsoft.com/office/powerpoint/2010/main" val="281959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DF95DB-EC14-0B4A-B5C7-E890FE485A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0A270E-8AC8-8647-A8D7-C88DD9916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6D5C4-8059-9E4E-B11B-4A47551743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F32E00-421B-8842-BD64-F1B59AF94E09}" type="datetimeFigureOut">
              <a:rPr lang="en-US" smtClean="0"/>
              <a:t>4/7/20</a:t>
            </a:fld>
            <a:endParaRPr lang="en-US"/>
          </a:p>
        </p:txBody>
      </p:sp>
      <p:sp>
        <p:nvSpPr>
          <p:cNvPr id="5" name="Footer Placeholder 4">
            <a:extLst>
              <a:ext uri="{FF2B5EF4-FFF2-40B4-BE49-F238E27FC236}">
                <a16:creationId xmlns:a16="http://schemas.microsoft.com/office/drawing/2014/main" id="{751CFF46-59FE-BF46-92CF-A108A34AA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78E938-24DD-3042-B583-C0798FAF64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47BCC-EAC3-A64A-8AF1-7285D1CCDDAD}" type="slidenum">
              <a:rPr lang="en-US" smtClean="0"/>
              <a:t>‹#›</a:t>
            </a:fld>
            <a:endParaRPr lang="en-US"/>
          </a:p>
        </p:txBody>
      </p:sp>
    </p:spTree>
    <p:extLst>
      <p:ext uri="{BB962C8B-B14F-4D97-AF65-F5344CB8AC3E}">
        <p14:creationId xmlns:p14="http://schemas.microsoft.com/office/powerpoint/2010/main" val="1108771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EAFD74-E695-F24A-8B52-FAFADE28E227}"/>
              </a:ext>
            </a:extLst>
          </p:cNvPr>
          <p:cNvSpPr>
            <a:spLocks noGrp="1"/>
          </p:cNvSpPr>
          <p:nvPr>
            <p:ph type="ctrTitle"/>
          </p:nvPr>
        </p:nvSpPr>
        <p:spPr>
          <a:xfrm>
            <a:off x="1524000" y="2776538"/>
            <a:ext cx="9144000" cy="1381188"/>
          </a:xfrm>
        </p:spPr>
        <p:txBody>
          <a:bodyPr anchor="ctr">
            <a:normAutofit/>
          </a:bodyPr>
          <a:lstStyle/>
          <a:p>
            <a:r>
              <a:rPr lang="en-US" sz="3400" b="1" dirty="0">
                <a:solidFill>
                  <a:schemeClr val="bg2"/>
                </a:solidFill>
              </a:rPr>
              <a:t>Review Classification using Convolution Neural nets</a:t>
            </a:r>
            <a:br>
              <a:rPr lang="en-US" sz="3400" dirty="0">
                <a:solidFill>
                  <a:schemeClr val="bg2"/>
                </a:solidFill>
              </a:rPr>
            </a:br>
            <a:r>
              <a:rPr lang="en-US" sz="3400" b="1" dirty="0">
                <a:solidFill>
                  <a:schemeClr val="bg2"/>
                </a:solidFill>
              </a:rPr>
              <a:t>Master’s Project</a:t>
            </a:r>
            <a:r>
              <a:rPr lang="en-US" sz="3400" dirty="0">
                <a:solidFill>
                  <a:schemeClr val="bg2"/>
                </a:solidFill>
                <a:effectLst/>
              </a:rPr>
              <a:t> 	</a:t>
            </a:r>
            <a:endParaRPr lang="en-US" sz="3400" dirty="0">
              <a:solidFill>
                <a:schemeClr val="bg2"/>
              </a:solidFill>
            </a:endParaRPr>
          </a:p>
        </p:txBody>
      </p:sp>
      <p:sp>
        <p:nvSpPr>
          <p:cNvPr id="3" name="Subtitle 2">
            <a:extLst>
              <a:ext uri="{FF2B5EF4-FFF2-40B4-BE49-F238E27FC236}">
                <a16:creationId xmlns:a16="http://schemas.microsoft.com/office/drawing/2014/main" id="{BFF697E0-49AF-594D-AD38-65966820DB76}"/>
              </a:ext>
            </a:extLst>
          </p:cNvPr>
          <p:cNvSpPr>
            <a:spLocks noGrp="1"/>
          </p:cNvSpPr>
          <p:nvPr>
            <p:ph type="subTitle" idx="1"/>
          </p:nvPr>
        </p:nvSpPr>
        <p:spPr>
          <a:xfrm>
            <a:off x="1524000" y="4495800"/>
            <a:ext cx="9144000" cy="762000"/>
          </a:xfrm>
        </p:spPr>
        <p:txBody>
          <a:bodyPr>
            <a:normAutofit/>
          </a:bodyPr>
          <a:lstStyle/>
          <a:p>
            <a:r>
              <a:rPr lang="en-US" sz="1800"/>
              <a:t>Varun Negandhi</a:t>
            </a:r>
          </a:p>
          <a:p>
            <a:r>
              <a:rPr lang="en-US" sz="1800"/>
              <a:t>vsngndhi@memphis.edu</a:t>
            </a:r>
          </a:p>
        </p:txBody>
      </p:sp>
    </p:spTree>
    <p:extLst>
      <p:ext uri="{BB962C8B-B14F-4D97-AF65-F5344CB8AC3E}">
        <p14:creationId xmlns:p14="http://schemas.microsoft.com/office/powerpoint/2010/main" val="9774033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8D7E3B-88CF-A64C-A403-723F4FE82916}"/>
              </a:ext>
            </a:extLst>
          </p:cNvPr>
          <p:cNvSpPr>
            <a:spLocks noGrp="1"/>
          </p:cNvSpPr>
          <p:nvPr>
            <p:ph type="title"/>
          </p:nvPr>
        </p:nvSpPr>
        <p:spPr>
          <a:xfrm>
            <a:off x="640079" y="2053641"/>
            <a:ext cx="3669161" cy="2760098"/>
          </a:xfrm>
        </p:spPr>
        <p:txBody>
          <a:bodyPr>
            <a:normAutofit/>
          </a:bodyPr>
          <a:lstStyle/>
          <a:p>
            <a:r>
              <a:rPr lang="en-US">
                <a:solidFill>
                  <a:srgbClr val="FFFFFF"/>
                </a:solidFill>
              </a:rPr>
              <a:t>Disadvantage of KNN</a:t>
            </a:r>
          </a:p>
        </p:txBody>
      </p:sp>
      <p:sp>
        <p:nvSpPr>
          <p:cNvPr id="3" name="Content Placeholder 2">
            <a:extLst>
              <a:ext uri="{FF2B5EF4-FFF2-40B4-BE49-F238E27FC236}">
                <a16:creationId xmlns:a16="http://schemas.microsoft.com/office/drawing/2014/main" id="{BC6D3C67-EAF5-504A-96B7-378A11C5074A}"/>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Lazy learning model - Does not learn a model or functions</a:t>
            </a:r>
          </a:p>
          <a:p>
            <a:pPr marL="0" indent="0">
              <a:buNone/>
            </a:pPr>
            <a:endParaRPr lang="en-US" sz="2400" dirty="0">
              <a:solidFill>
                <a:srgbClr val="000000"/>
              </a:solidFill>
            </a:endParaRPr>
          </a:p>
          <a:p>
            <a:r>
              <a:rPr lang="en-US" sz="2400" dirty="0">
                <a:solidFill>
                  <a:srgbClr val="000000"/>
                </a:solidFill>
              </a:rPr>
              <a:t>It gives result based on majority of the neighboring element labels</a:t>
            </a:r>
          </a:p>
        </p:txBody>
      </p:sp>
    </p:spTree>
    <p:extLst>
      <p:ext uri="{BB962C8B-B14F-4D97-AF65-F5344CB8AC3E}">
        <p14:creationId xmlns:p14="http://schemas.microsoft.com/office/powerpoint/2010/main" val="1008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24F73-D211-EC44-8A31-45988864F2FC}"/>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What do we know ? </a:t>
            </a:r>
            <a:br>
              <a:rPr lang="en-US" dirty="0">
                <a:solidFill>
                  <a:srgbClr val="FFFFFF"/>
                </a:solidFill>
              </a:rPr>
            </a:br>
            <a:r>
              <a:rPr lang="en-US" dirty="0">
                <a:solidFill>
                  <a:srgbClr val="FFFFFF"/>
                </a:solidFill>
              </a:rPr>
              <a:t>What have we learnt?</a:t>
            </a:r>
          </a:p>
        </p:txBody>
      </p:sp>
      <p:sp>
        <p:nvSpPr>
          <p:cNvPr id="3" name="Content Placeholder 2">
            <a:extLst>
              <a:ext uri="{FF2B5EF4-FFF2-40B4-BE49-F238E27FC236}">
                <a16:creationId xmlns:a16="http://schemas.microsoft.com/office/drawing/2014/main" id="{3E39423C-83F4-0445-9697-2EC823C91F0A}"/>
              </a:ext>
            </a:extLst>
          </p:cNvPr>
          <p:cNvSpPr>
            <a:spLocks noGrp="1"/>
          </p:cNvSpPr>
          <p:nvPr>
            <p:ph idx="1"/>
          </p:nvPr>
        </p:nvSpPr>
        <p:spPr>
          <a:xfrm>
            <a:off x="5293480" y="2194159"/>
            <a:ext cx="5306084" cy="646331"/>
          </a:xfrm>
        </p:spPr>
        <p:txBody>
          <a:bodyPr anchor="ctr">
            <a:normAutofit/>
          </a:bodyPr>
          <a:lstStyle/>
          <a:p>
            <a:pPr marL="0" indent="0">
              <a:buNone/>
            </a:pPr>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p:txBody>
      </p:sp>
      <p:sp>
        <p:nvSpPr>
          <p:cNvPr id="4" name="TextBox 3">
            <a:extLst>
              <a:ext uri="{FF2B5EF4-FFF2-40B4-BE49-F238E27FC236}">
                <a16:creationId xmlns:a16="http://schemas.microsoft.com/office/drawing/2014/main" id="{AD14CC9C-D422-5949-8F39-65A23D6CDEAF}"/>
              </a:ext>
            </a:extLst>
          </p:cNvPr>
          <p:cNvSpPr txBox="1"/>
          <p:nvPr/>
        </p:nvSpPr>
        <p:spPr>
          <a:xfrm>
            <a:off x="5689601" y="2289790"/>
            <a:ext cx="5471886" cy="1569660"/>
          </a:xfrm>
          <a:prstGeom prst="rect">
            <a:avLst/>
          </a:prstGeom>
          <a:noFill/>
        </p:spPr>
        <p:txBody>
          <a:bodyPr wrap="square" rtlCol="0">
            <a:spAutoFit/>
          </a:bodyPr>
          <a:lstStyle/>
          <a:p>
            <a:r>
              <a:rPr lang="en-US" sz="2400" dirty="0">
                <a:solidFill>
                  <a:srgbClr val="000000"/>
                </a:solidFill>
              </a:rPr>
              <a:t>Embedding is an approximation method and hence not perfect representation of text</a:t>
            </a:r>
          </a:p>
          <a:p>
            <a:endParaRPr lang="en-US" sz="2400" dirty="0"/>
          </a:p>
        </p:txBody>
      </p:sp>
      <p:sp>
        <p:nvSpPr>
          <p:cNvPr id="5" name="TextBox 4">
            <a:extLst>
              <a:ext uri="{FF2B5EF4-FFF2-40B4-BE49-F238E27FC236}">
                <a16:creationId xmlns:a16="http://schemas.microsoft.com/office/drawing/2014/main" id="{66ED2ABC-835F-134B-B27B-F3ED46C1C172}"/>
              </a:ext>
            </a:extLst>
          </p:cNvPr>
          <p:cNvSpPr txBox="1"/>
          <p:nvPr/>
        </p:nvSpPr>
        <p:spPr>
          <a:xfrm>
            <a:off x="5689601" y="3882126"/>
            <a:ext cx="5471885" cy="1569660"/>
          </a:xfrm>
          <a:prstGeom prst="rect">
            <a:avLst/>
          </a:prstGeom>
          <a:noFill/>
        </p:spPr>
        <p:txBody>
          <a:bodyPr wrap="square" rtlCol="0">
            <a:spAutoFit/>
          </a:bodyPr>
          <a:lstStyle/>
          <a:p>
            <a:r>
              <a:rPr lang="en-US" sz="2400" dirty="0">
                <a:solidFill>
                  <a:srgbClr val="000000"/>
                </a:solidFill>
              </a:rPr>
              <a:t>So we combine similar review texts to get a general context we may smooth this embedding error if any. </a:t>
            </a:r>
          </a:p>
          <a:p>
            <a:r>
              <a:rPr lang="en-US" sz="2400" dirty="0">
                <a:solidFill>
                  <a:srgbClr val="000000"/>
                </a:solidFill>
              </a:rPr>
              <a:t>Let’s have a look…</a:t>
            </a:r>
          </a:p>
        </p:txBody>
      </p:sp>
      <p:sp>
        <p:nvSpPr>
          <p:cNvPr id="6" name="TextBox 5">
            <a:extLst>
              <a:ext uri="{FF2B5EF4-FFF2-40B4-BE49-F238E27FC236}">
                <a16:creationId xmlns:a16="http://schemas.microsoft.com/office/drawing/2014/main" id="{D37A5FF5-EE29-9245-BB28-037BB24F13A5}"/>
              </a:ext>
            </a:extLst>
          </p:cNvPr>
          <p:cNvSpPr txBox="1"/>
          <p:nvPr/>
        </p:nvSpPr>
        <p:spPr>
          <a:xfrm>
            <a:off x="5689601" y="1041636"/>
            <a:ext cx="5471886" cy="830997"/>
          </a:xfrm>
          <a:prstGeom prst="rect">
            <a:avLst/>
          </a:prstGeom>
          <a:noFill/>
        </p:spPr>
        <p:txBody>
          <a:bodyPr wrap="square" rtlCol="0">
            <a:spAutoFit/>
          </a:bodyPr>
          <a:lstStyle/>
          <a:p>
            <a:r>
              <a:rPr lang="en-US" sz="2400" dirty="0">
                <a:solidFill>
                  <a:srgbClr val="000000"/>
                </a:solidFill>
              </a:rPr>
              <a:t>KNN is lazy method of prediction but the concept of neighborhood is good.</a:t>
            </a:r>
          </a:p>
        </p:txBody>
      </p:sp>
    </p:spTree>
    <p:extLst>
      <p:ext uri="{BB962C8B-B14F-4D97-AF65-F5344CB8AC3E}">
        <p14:creationId xmlns:p14="http://schemas.microsoft.com/office/powerpoint/2010/main" val="28404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595ABB-DDAF-144D-8CB3-2D67E735EE2E}"/>
              </a:ext>
            </a:extLst>
          </p:cNvPr>
          <p:cNvSpPr>
            <a:spLocks noGrp="1"/>
          </p:cNvSpPr>
          <p:nvPr>
            <p:ph type="title"/>
          </p:nvPr>
        </p:nvSpPr>
        <p:spPr>
          <a:xfrm>
            <a:off x="863029" y="1012004"/>
            <a:ext cx="3416158" cy="4795408"/>
          </a:xfrm>
        </p:spPr>
        <p:txBody>
          <a:bodyPr>
            <a:normAutofit/>
          </a:bodyPr>
          <a:lstStyle/>
          <a:p>
            <a:r>
              <a:rPr lang="en-US">
                <a:solidFill>
                  <a:srgbClr val="FFFFFF"/>
                </a:solidFill>
              </a:rPr>
              <a:t>Proposed approach:</a:t>
            </a:r>
          </a:p>
        </p:txBody>
      </p:sp>
      <p:graphicFrame>
        <p:nvGraphicFramePr>
          <p:cNvPr id="13" name="Content Placeholder 2">
            <a:extLst>
              <a:ext uri="{FF2B5EF4-FFF2-40B4-BE49-F238E27FC236}">
                <a16:creationId xmlns:a16="http://schemas.microsoft.com/office/drawing/2014/main" id="{4F8252EA-F02E-417A-AE18-31F9A94C205C}"/>
              </a:ext>
            </a:extLst>
          </p:cNvPr>
          <p:cNvGraphicFramePr>
            <a:graphicFrameLocks noGrp="1"/>
          </p:cNvGraphicFramePr>
          <p:nvPr>
            <p:ph idx="1"/>
            <p:extLst>
              <p:ext uri="{D42A27DB-BD31-4B8C-83A1-F6EECF244321}">
                <p14:modId xmlns:p14="http://schemas.microsoft.com/office/powerpoint/2010/main" val="2070945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46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7B25-79D7-2849-ABED-64F780846B4F}"/>
              </a:ext>
            </a:extLst>
          </p:cNvPr>
          <p:cNvSpPr>
            <a:spLocks noGrp="1"/>
          </p:cNvSpPr>
          <p:nvPr>
            <p:ph type="title"/>
          </p:nvPr>
        </p:nvSpPr>
        <p:spPr>
          <a:solidFill>
            <a:srgbClr val="FFC000"/>
          </a:solidFill>
        </p:spPr>
        <p:txBody>
          <a:bodyPr/>
          <a:lstStyle/>
          <a:p>
            <a:pPr algn="ctr"/>
            <a:r>
              <a:rPr lang="en-US" dirty="0"/>
              <a:t>Forming Neighborhood example</a:t>
            </a:r>
          </a:p>
        </p:txBody>
      </p:sp>
      <p:sp>
        <p:nvSpPr>
          <p:cNvPr id="4" name="Text Box 5">
            <a:extLst>
              <a:ext uri="{FF2B5EF4-FFF2-40B4-BE49-F238E27FC236}">
                <a16:creationId xmlns:a16="http://schemas.microsoft.com/office/drawing/2014/main" id="{13C3A941-8F42-2747-A985-D58429B84F26}"/>
              </a:ext>
            </a:extLst>
          </p:cNvPr>
          <p:cNvSpPr txBox="1">
            <a:spLocks noChangeArrowheads="1"/>
          </p:cNvSpPr>
          <p:nvPr/>
        </p:nvSpPr>
        <p:spPr bwMode="auto">
          <a:xfrm>
            <a:off x="2974456" y="2933222"/>
            <a:ext cx="1584325" cy="1624255"/>
          </a:xfrm>
          <a:prstGeom prst="rect">
            <a:avLst/>
          </a:prstGeom>
          <a:solidFill>
            <a:schemeClr val="accent1">
              <a:lumMod val="50000"/>
            </a:schemeClr>
          </a:solid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This product so far has not disappointed. My children love to use it and I like the ability to monitor control what content they see with ease.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 name="Text Box 6">
            <a:extLst>
              <a:ext uri="{FF2B5EF4-FFF2-40B4-BE49-F238E27FC236}">
                <a16:creationId xmlns:a16="http://schemas.microsoft.com/office/drawing/2014/main" id="{C2879764-B3F4-9C48-AE16-B4682FD90730}"/>
              </a:ext>
            </a:extLst>
          </p:cNvPr>
          <p:cNvSpPr txBox="1">
            <a:spLocks noChangeArrowheads="1"/>
          </p:cNvSpPr>
          <p:nvPr/>
        </p:nvSpPr>
        <p:spPr bwMode="auto">
          <a:xfrm>
            <a:off x="7280729" y="1963738"/>
            <a:ext cx="2108200" cy="452438"/>
          </a:xfrm>
          <a:prstGeom prst="rect">
            <a:avLst/>
          </a:prstGeom>
          <a:solidFill>
            <a:schemeClr val="accent1">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Great for kids. I love that I can monitor my kids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 Box 7">
            <a:extLst>
              <a:ext uri="{FF2B5EF4-FFF2-40B4-BE49-F238E27FC236}">
                <a16:creationId xmlns:a16="http://schemas.microsoft.com/office/drawing/2014/main" id="{0CCBED33-8C1B-7D4B-8EB2-465E1E641AB1}"/>
              </a:ext>
            </a:extLst>
          </p:cNvPr>
          <p:cNvSpPr txBox="1">
            <a:spLocks noChangeArrowheads="1"/>
          </p:cNvSpPr>
          <p:nvPr/>
        </p:nvSpPr>
        <p:spPr bwMode="auto">
          <a:xfrm>
            <a:off x="7280729" y="2651126"/>
            <a:ext cx="2106613" cy="827087"/>
          </a:xfrm>
          <a:prstGeom prst="rect">
            <a:avLst/>
          </a:prstGeom>
          <a:solidFill>
            <a:schemeClr val="accent1">
              <a:lumMod val="60000"/>
              <a:lumOff val="40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This is my first tablet. It's very user friendly. Like the parental controls on it. So my kids can use 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 Box 8">
            <a:extLst>
              <a:ext uri="{FF2B5EF4-FFF2-40B4-BE49-F238E27FC236}">
                <a16:creationId xmlns:a16="http://schemas.microsoft.com/office/drawing/2014/main" id="{CC7D0638-A2D5-B54B-B01A-17F19EE524C5}"/>
              </a:ext>
            </a:extLst>
          </p:cNvPr>
          <p:cNvSpPr txBox="1">
            <a:spLocks noChangeArrowheads="1"/>
          </p:cNvSpPr>
          <p:nvPr/>
        </p:nvSpPr>
        <p:spPr bwMode="auto">
          <a:xfrm>
            <a:off x="7280729" y="3716337"/>
            <a:ext cx="2106613" cy="1305605"/>
          </a:xfrm>
          <a:prstGeom prst="rect">
            <a:avLst/>
          </a:prstGeom>
          <a:solidFill>
            <a:schemeClr val="accent1">
              <a:lumMod val="40000"/>
              <a:lumOff val="60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 love this table because I can monitor everything my kids download!!! Watch!!! Use!!!! I can control everything!!! Best investment!!!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13">
            <a:extLst>
              <a:ext uri="{FF2B5EF4-FFF2-40B4-BE49-F238E27FC236}">
                <a16:creationId xmlns:a16="http://schemas.microsoft.com/office/drawing/2014/main" id="{332BBB6F-D363-B445-A02A-F047319B5E95}"/>
              </a:ext>
            </a:extLst>
          </p:cNvPr>
          <p:cNvSpPr txBox="1">
            <a:spLocks noChangeArrowheads="1"/>
          </p:cNvSpPr>
          <p:nvPr/>
        </p:nvSpPr>
        <p:spPr bwMode="auto">
          <a:xfrm>
            <a:off x="5207001" y="3429000"/>
            <a:ext cx="1324928" cy="422903"/>
          </a:xfrm>
          <a:prstGeom prst="rect">
            <a:avLst/>
          </a:prstGeom>
          <a:solidFill>
            <a:srgbClr val="C0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Cosine Similarity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9" name="Straight Arrow Connector 8">
            <a:extLst>
              <a:ext uri="{FF2B5EF4-FFF2-40B4-BE49-F238E27FC236}">
                <a16:creationId xmlns:a16="http://schemas.microsoft.com/office/drawing/2014/main" id="{14A541E8-3439-E145-BB2A-60767E5393F9}"/>
              </a:ext>
            </a:extLst>
          </p:cNvPr>
          <p:cNvCxnSpPr/>
          <p:nvPr/>
        </p:nvCxnSpPr>
        <p:spPr>
          <a:xfrm>
            <a:off x="4558781" y="3627073"/>
            <a:ext cx="6527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156EBD-EF4A-904F-9159-F7785AEF0F19}"/>
              </a:ext>
            </a:extLst>
          </p:cNvPr>
          <p:cNvCxnSpPr/>
          <p:nvPr/>
        </p:nvCxnSpPr>
        <p:spPr>
          <a:xfrm flipV="1">
            <a:off x="6531611" y="2202973"/>
            <a:ext cx="783590" cy="140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8DEF1C-08FF-8344-9D73-EE83154FCAB8}"/>
              </a:ext>
            </a:extLst>
          </p:cNvPr>
          <p:cNvCxnSpPr/>
          <p:nvPr/>
        </p:nvCxnSpPr>
        <p:spPr>
          <a:xfrm flipV="1">
            <a:off x="6531611" y="3143408"/>
            <a:ext cx="783590" cy="46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14C7EA-A5F8-1243-86E8-EC6ACE010A20}"/>
              </a:ext>
            </a:extLst>
          </p:cNvPr>
          <p:cNvCxnSpPr/>
          <p:nvPr/>
        </p:nvCxnSpPr>
        <p:spPr>
          <a:xfrm>
            <a:off x="6531611" y="3613943"/>
            <a:ext cx="783590" cy="592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0">
            <a:extLst>
              <a:ext uri="{FF2B5EF4-FFF2-40B4-BE49-F238E27FC236}">
                <a16:creationId xmlns:a16="http://schemas.microsoft.com/office/drawing/2014/main" id="{7249CC21-CE4A-F54A-858A-56677E119D04}"/>
              </a:ext>
            </a:extLst>
          </p:cNvPr>
          <p:cNvSpPr>
            <a:spLocks noChangeArrowheads="1"/>
          </p:cNvSpPr>
          <p:nvPr/>
        </p:nvSpPr>
        <p:spPr bwMode="auto">
          <a:xfrm>
            <a:off x="968375"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6">
            <a:extLst>
              <a:ext uri="{FF2B5EF4-FFF2-40B4-BE49-F238E27FC236}">
                <a16:creationId xmlns:a16="http://schemas.microsoft.com/office/drawing/2014/main" id="{8AA43E95-CAFC-4E47-9853-1A15D52B1D5F}"/>
              </a:ext>
            </a:extLst>
          </p:cNvPr>
          <p:cNvSpPr>
            <a:spLocks noChangeArrowheads="1"/>
          </p:cNvSpPr>
          <p:nvPr/>
        </p:nvSpPr>
        <p:spPr bwMode="auto">
          <a:xfrm>
            <a:off x="968375"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3E19956D-907C-3B47-B549-CE0ADAF5FD3B}"/>
              </a:ext>
            </a:extLst>
          </p:cNvPr>
          <p:cNvSpPr txBox="1"/>
          <p:nvPr/>
        </p:nvSpPr>
        <p:spPr>
          <a:xfrm>
            <a:off x="1219381" y="5563459"/>
            <a:ext cx="9421490" cy="646331"/>
          </a:xfrm>
          <a:prstGeom prst="rect">
            <a:avLst/>
          </a:prstGeom>
          <a:noFill/>
        </p:spPr>
        <p:txBody>
          <a:bodyPr wrap="none" rtlCol="0">
            <a:spAutoFit/>
          </a:bodyPr>
          <a:lstStyle/>
          <a:p>
            <a:r>
              <a:rPr lang="en-US" dirty="0"/>
              <a:t>For each review, the neighborhood contains 25 similar reviews. Hence the dimension of every row </a:t>
            </a:r>
          </a:p>
          <a:p>
            <a:r>
              <a:rPr lang="en-US" dirty="0"/>
              <a:t>of data becomes (25, 512)</a:t>
            </a:r>
          </a:p>
        </p:txBody>
      </p:sp>
    </p:spTree>
    <p:extLst>
      <p:ext uri="{BB962C8B-B14F-4D97-AF65-F5344CB8AC3E}">
        <p14:creationId xmlns:p14="http://schemas.microsoft.com/office/powerpoint/2010/main" val="10858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C5DD-7BA4-6444-99F4-E2725383AD86}"/>
              </a:ext>
            </a:extLst>
          </p:cNvPr>
          <p:cNvSpPr>
            <a:spLocks noGrp="1"/>
          </p:cNvSpPr>
          <p:nvPr>
            <p:ph type="title"/>
          </p:nvPr>
        </p:nvSpPr>
        <p:spPr>
          <a:solidFill>
            <a:srgbClr val="FFC000"/>
          </a:solidFill>
        </p:spPr>
        <p:txBody>
          <a:bodyPr/>
          <a:lstStyle/>
          <a:p>
            <a:pPr algn="ctr"/>
            <a:r>
              <a:rPr lang="en-US" dirty="0"/>
              <a:t>Forming Neighborhood example</a:t>
            </a:r>
          </a:p>
        </p:txBody>
      </p:sp>
      <p:sp>
        <p:nvSpPr>
          <p:cNvPr id="3" name="Content Placeholder 2">
            <a:extLst>
              <a:ext uri="{FF2B5EF4-FFF2-40B4-BE49-F238E27FC236}">
                <a16:creationId xmlns:a16="http://schemas.microsoft.com/office/drawing/2014/main" id="{730FADB6-AF60-4545-8A4B-66CF3E79A674}"/>
              </a:ext>
            </a:extLst>
          </p:cNvPr>
          <p:cNvSpPr>
            <a:spLocks noGrp="1"/>
          </p:cNvSpPr>
          <p:nvPr>
            <p:ph idx="1"/>
          </p:nvPr>
        </p:nvSpPr>
        <p:spPr>
          <a:xfrm>
            <a:off x="838200" y="1825626"/>
            <a:ext cx="10515600" cy="1325563"/>
          </a:xfrm>
          <a:solidFill>
            <a:schemeClr val="accent1"/>
          </a:solidFill>
        </p:spPr>
        <p:txBody>
          <a:bodyPr>
            <a:normAutofit/>
          </a:bodyPr>
          <a:lstStyle/>
          <a:p>
            <a:r>
              <a:rPr lang="en-US" dirty="0">
                <a:solidFill>
                  <a:schemeClr val="bg1"/>
                </a:solidFill>
              </a:rPr>
              <a:t>Example review</a:t>
            </a:r>
          </a:p>
          <a:p>
            <a:pPr marL="0" indent="0">
              <a:buNone/>
            </a:pPr>
            <a:r>
              <a:rPr lang="en-US" sz="1200" dirty="0">
                <a:solidFill>
                  <a:schemeClr val="bg1"/>
                </a:solidFill>
              </a:rPr>
              <a:t>Probably my all-time favorite movie, a story of selflessness, sacrifice and dedication to a noble cause, but it's not preachy or boring. It just never gets old, despite my having seen it some 15 or more times in the last 25 years. Paul Lukas' performance brings tears to my eyes, and Bette Davis, in one of her very few truly sympathetic roles, is a delight. The kids are, as grandma says, more like "dressed-up midgets" than children, but that only makes them more fun to watch. And the mother's slow awakening to what's happening in the world and under her own roof is believable and startling. If I had a dozen thumbs, they'd all be "up" for this movie.</a:t>
            </a:r>
          </a:p>
        </p:txBody>
      </p:sp>
      <p:sp>
        <p:nvSpPr>
          <p:cNvPr id="4" name="TextBox 3">
            <a:extLst>
              <a:ext uri="{FF2B5EF4-FFF2-40B4-BE49-F238E27FC236}">
                <a16:creationId xmlns:a16="http://schemas.microsoft.com/office/drawing/2014/main" id="{76BF27DF-80BF-E740-816D-38DF08C54B7C}"/>
              </a:ext>
            </a:extLst>
          </p:cNvPr>
          <p:cNvSpPr txBox="1"/>
          <p:nvPr/>
        </p:nvSpPr>
        <p:spPr>
          <a:xfrm>
            <a:off x="825063" y="3286127"/>
            <a:ext cx="3292366" cy="3231654"/>
          </a:xfrm>
          <a:prstGeom prst="rect">
            <a:avLst/>
          </a:prstGeom>
          <a:solidFill>
            <a:schemeClr val="accent1"/>
          </a:solidFill>
        </p:spPr>
        <p:txBody>
          <a:bodyPr wrap="square" rtlCol="0">
            <a:spAutoFit/>
          </a:bodyPr>
          <a:lstStyle/>
          <a:p>
            <a:r>
              <a:rPr lang="en-US" sz="1200" dirty="0">
                <a:solidFill>
                  <a:schemeClr val="bg1"/>
                </a:solidFill>
              </a:rPr>
              <a:t>Probably my all-time favorite movie, a story of selflessness, sacrifice and dedication to a noble cause, but it's not preachy or boring. It just never gets old, despite my having seen it some 15 or more times in the last 25 years. Paul Lukas' performance brings tears to my eyes, and Bette Davis, in one of her very few truly sympathetic roles, is a delight. The kids are, as grandma says, more like "dressed-up midgets" than children, but that only makes them more fun to watch. And the mother's slow awakening to what's happening in the world and under her own roof is believable and startling. If I had a dozen thumbs, they'd all be "up" for this movie.  </a:t>
            </a:r>
          </a:p>
          <a:p>
            <a:endParaRPr lang="en-US" sz="1200" dirty="0">
              <a:solidFill>
                <a:schemeClr val="bg1"/>
              </a:solidFill>
            </a:endParaRPr>
          </a:p>
          <a:p>
            <a:r>
              <a:rPr lang="en-US" sz="1200" b="1" dirty="0">
                <a:solidFill>
                  <a:schemeClr val="bg1"/>
                </a:solidFill>
              </a:rPr>
              <a:t>Cosine similarity = 1.0000</a:t>
            </a:r>
          </a:p>
          <a:p>
            <a:endParaRPr lang="en-US" sz="1200" dirty="0">
              <a:solidFill>
                <a:schemeClr val="bg1"/>
              </a:solidFill>
            </a:endParaRPr>
          </a:p>
        </p:txBody>
      </p:sp>
      <p:sp>
        <p:nvSpPr>
          <p:cNvPr id="5" name="TextBox 4">
            <a:extLst>
              <a:ext uri="{FF2B5EF4-FFF2-40B4-BE49-F238E27FC236}">
                <a16:creationId xmlns:a16="http://schemas.microsoft.com/office/drawing/2014/main" id="{9C83DE3C-05D5-7846-B60B-A95150C15A16}"/>
              </a:ext>
            </a:extLst>
          </p:cNvPr>
          <p:cNvSpPr txBox="1"/>
          <p:nvPr/>
        </p:nvSpPr>
        <p:spPr>
          <a:xfrm>
            <a:off x="4449817" y="3286127"/>
            <a:ext cx="3292366" cy="3231654"/>
          </a:xfrm>
          <a:prstGeom prst="rect">
            <a:avLst/>
          </a:prstGeom>
          <a:solidFill>
            <a:schemeClr val="accent1">
              <a:lumMod val="60000"/>
              <a:lumOff val="40000"/>
            </a:schemeClr>
          </a:solidFill>
        </p:spPr>
        <p:txBody>
          <a:bodyPr wrap="square" rtlCol="0">
            <a:spAutoFit/>
          </a:bodyPr>
          <a:lstStyle/>
          <a:p>
            <a:r>
              <a:rPr lang="en-US" sz="1200" dirty="0">
                <a:solidFill>
                  <a:schemeClr val="bg1"/>
                </a:solidFill>
              </a:rPr>
              <a:t>This movie is brilliant in every way. It touches on the complexities of loving relationships in a meaningful way, but never lectures. The script never condescends toward any character, not even the hapless Johnny. It also and benefits from spot-on direction, production design, casting, and performances. The fact that Cher is so perfect in </a:t>
            </a:r>
          </a:p>
          <a:p>
            <a:r>
              <a:rPr lang="en-US" sz="1200" dirty="0">
                <a:solidFill>
                  <a:schemeClr val="bg1"/>
                </a:solidFill>
              </a:rPr>
              <a:t>the film and is more unlike "Cher" than she has ever been is a wonder to me. I watch Moonstruck at least once a year and I just viewed it again this Christmas eve with my 16 year old twin daughters and they loved it as well. It has something for everyone with a heart and leaves you filled with joy in the end.</a:t>
            </a:r>
          </a:p>
          <a:p>
            <a:endParaRPr lang="en-US" sz="1200" dirty="0">
              <a:solidFill>
                <a:schemeClr val="bg1"/>
              </a:solidFill>
            </a:endParaRPr>
          </a:p>
          <a:p>
            <a:r>
              <a:rPr lang="en-US" sz="1200" b="1" dirty="0">
                <a:solidFill>
                  <a:schemeClr val="bg1"/>
                </a:solidFill>
              </a:rPr>
              <a:t>Cosine similarity  = 0.8495669</a:t>
            </a:r>
          </a:p>
          <a:p>
            <a:endParaRPr lang="en-US" sz="1200" dirty="0">
              <a:solidFill>
                <a:schemeClr val="bg1"/>
              </a:solidFill>
            </a:endParaRPr>
          </a:p>
        </p:txBody>
      </p:sp>
      <p:sp>
        <p:nvSpPr>
          <p:cNvPr id="6" name="TextBox 5">
            <a:extLst>
              <a:ext uri="{FF2B5EF4-FFF2-40B4-BE49-F238E27FC236}">
                <a16:creationId xmlns:a16="http://schemas.microsoft.com/office/drawing/2014/main" id="{170B1EDD-5F37-3B4E-9D2C-7B18D52EEE5A}"/>
              </a:ext>
            </a:extLst>
          </p:cNvPr>
          <p:cNvSpPr txBox="1"/>
          <p:nvPr/>
        </p:nvSpPr>
        <p:spPr>
          <a:xfrm>
            <a:off x="8074571" y="3286127"/>
            <a:ext cx="3279227" cy="3231654"/>
          </a:xfrm>
          <a:prstGeom prst="rect">
            <a:avLst/>
          </a:prstGeom>
          <a:solidFill>
            <a:schemeClr val="accent1">
              <a:lumMod val="40000"/>
              <a:lumOff val="60000"/>
            </a:schemeClr>
          </a:solidFill>
        </p:spPr>
        <p:txBody>
          <a:bodyPr wrap="square" rtlCol="0">
            <a:spAutoFit/>
          </a:bodyPr>
          <a:lstStyle/>
          <a:p>
            <a:r>
              <a:rPr lang="en-US" sz="1200" b="1" dirty="0"/>
              <a:t>Original Embedding: </a:t>
            </a:r>
          </a:p>
          <a:p>
            <a:r>
              <a:rPr lang="en-US" sz="1200" dirty="0"/>
              <a:t>[-0.02724895 0.00743809 -0.00618643 ... -0.00343892 0.00357993 </a:t>
            </a:r>
          </a:p>
          <a:p>
            <a:r>
              <a:rPr lang="en-US" sz="1200" dirty="0"/>
              <a:t>0.03877556]</a:t>
            </a:r>
          </a:p>
          <a:p>
            <a:endParaRPr lang="en-US" sz="1200" dirty="0"/>
          </a:p>
          <a:p>
            <a:endParaRPr lang="en-US" sz="1200" dirty="0"/>
          </a:p>
          <a:p>
            <a:r>
              <a:rPr lang="en-US" sz="1200" b="1" dirty="0"/>
              <a:t>Neighborhood matrix:</a:t>
            </a:r>
          </a:p>
          <a:p>
            <a:r>
              <a:rPr lang="en-US" sz="1200" dirty="0"/>
              <a:t>[[-0.02724895, 0.00743809, -0.00618643, ..., -0.00343892, 0.00357993, 0.03877556], </a:t>
            </a:r>
          </a:p>
          <a:p>
            <a:r>
              <a:rPr lang="en-US" sz="1200" dirty="0"/>
              <a:t>[ 0.01704155, 0.04490056, -0.00240944, ..., -0.03973788, -0.01330681, 0.00876388]]</a:t>
            </a:r>
          </a:p>
          <a:p>
            <a:endParaRPr lang="en-US" sz="1200" dirty="0"/>
          </a:p>
          <a:p>
            <a:endParaRPr lang="en-US" sz="1200" dirty="0"/>
          </a:p>
          <a:p>
            <a:r>
              <a:rPr lang="en-US" sz="1200" b="1" dirty="0"/>
              <a:t>Neighborhood matrix Shape : (1, 2, 512)</a:t>
            </a:r>
          </a:p>
          <a:p>
            <a:endParaRPr lang="en-US" sz="1200" dirty="0"/>
          </a:p>
          <a:p>
            <a:endParaRPr lang="en-US" sz="1200" dirty="0"/>
          </a:p>
          <a:p>
            <a:endParaRPr lang="en-US" sz="1200" dirty="0"/>
          </a:p>
        </p:txBody>
      </p:sp>
    </p:spTree>
    <p:extLst>
      <p:ext uri="{BB962C8B-B14F-4D97-AF65-F5344CB8AC3E}">
        <p14:creationId xmlns:p14="http://schemas.microsoft.com/office/powerpoint/2010/main" val="230368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6B2CAE-4D99-F847-A51D-C952FA861B6F}"/>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Deep learning model</a:t>
            </a:r>
          </a:p>
        </p:txBody>
      </p:sp>
      <p:sp>
        <p:nvSpPr>
          <p:cNvPr id="3" name="Content Placeholder 2">
            <a:extLst>
              <a:ext uri="{FF2B5EF4-FFF2-40B4-BE49-F238E27FC236}">
                <a16:creationId xmlns:a16="http://schemas.microsoft.com/office/drawing/2014/main" id="{FB583526-2BF4-C247-BD91-55EEB605048E}"/>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In this project, we use convolutional neural networks(CNN)</a:t>
            </a:r>
          </a:p>
          <a:p>
            <a:endParaRPr lang="en-US" sz="2400">
              <a:solidFill>
                <a:srgbClr val="000000"/>
              </a:solidFill>
            </a:endParaRPr>
          </a:p>
          <a:p>
            <a:r>
              <a:rPr lang="en-US" sz="2400">
                <a:solidFill>
                  <a:srgbClr val="000000"/>
                </a:solidFill>
              </a:rPr>
              <a:t>CNNs include functions relate to the neighbors in a group</a:t>
            </a:r>
          </a:p>
          <a:p>
            <a:endParaRPr lang="en-US" sz="2400">
              <a:solidFill>
                <a:srgbClr val="000000"/>
              </a:solidFill>
            </a:endParaRPr>
          </a:p>
          <a:p>
            <a:r>
              <a:rPr lang="en-US" sz="2400">
                <a:solidFill>
                  <a:srgbClr val="000000"/>
                </a:solidFill>
              </a:rPr>
              <a:t>Since we are working with neighborhood texts, CNN provide a good option</a:t>
            </a:r>
          </a:p>
          <a:p>
            <a:endParaRPr lang="en-US" sz="2400">
              <a:solidFill>
                <a:srgbClr val="000000"/>
              </a:solidFill>
            </a:endParaRPr>
          </a:p>
          <a:p>
            <a:endParaRPr lang="en-US" sz="2400">
              <a:solidFill>
                <a:srgbClr val="000000"/>
              </a:solidFill>
            </a:endParaRPr>
          </a:p>
        </p:txBody>
      </p:sp>
    </p:spTree>
    <p:extLst>
      <p:ext uri="{BB962C8B-B14F-4D97-AF65-F5344CB8AC3E}">
        <p14:creationId xmlns:p14="http://schemas.microsoft.com/office/powerpoint/2010/main" val="292058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6061-1720-6A4E-90C1-F2D76D750E8D}"/>
              </a:ext>
            </a:extLst>
          </p:cNvPr>
          <p:cNvSpPr>
            <a:spLocks noGrp="1"/>
          </p:cNvSpPr>
          <p:nvPr>
            <p:ph type="title"/>
          </p:nvPr>
        </p:nvSpPr>
        <p:spPr>
          <a:solidFill>
            <a:schemeClr val="accent1"/>
          </a:solidFill>
        </p:spPr>
        <p:txBody>
          <a:bodyPr/>
          <a:lstStyle/>
          <a:p>
            <a:pPr algn="ctr"/>
            <a:r>
              <a:rPr lang="en-US" dirty="0">
                <a:solidFill>
                  <a:schemeClr val="bg1"/>
                </a:solidFill>
              </a:rPr>
              <a:t>Convolutional Neural Network </a:t>
            </a:r>
          </a:p>
        </p:txBody>
      </p:sp>
      <p:pic>
        <p:nvPicPr>
          <p:cNvPr id="10" name="Content Placeholder 9" descr="A screen shot of a social media post&#10;&#10;Description automatically generated">
            <a:extLst>
              <a:ext uri="{FF2B5EF4-FFF2-40B4-BE49-F238E27FC236}">
                <a16:creationId xmlns:a16="http://schemas.microsoft.com/office/drawing/2014/main" id="{F8D9D3F7-EB29-8B47-87E1-349414A14816}"/>
              </a:ext>
            </a:extLst>
          </p:cNvPr>
          <p:cNvPicPr>
            <a:picLocks noGrp="1" noChangeAspect="1"/>
          </p:cNvPicPr>
          <p:nvPr>
            <p:ph sz="half" idx="1"/>
          </p:nvPr>
        </p:nvPicPr>
        <p:blipFill>
          <a:blip r:embed="rId3"/>
          <a:stretch>
            <a:fillRect/>
          </a:stretch>
        </p:blipFill>
        <p:spPr>
          <a:xfrm>
            <a:off x="736600" y="2783308"/>
            <a:ext cx="5181600" cy="2435971"/>
          </a:xfrm>
          <a:ln>
            <a:solidFill>
              <a:schemeClr val="tx1"/>
            </a:solidFill>
          </a:ln>
        </p:spPr>
      </p:pic>
      <p:pic>
        <p:nvPicPr>
          <p:cNvPr id="12" name="Content Placeholder 11" descr="A close up of a logo&#10;&#10;Description automatically generated">
            <a:extLst>
              <a:ext uri="{FF2B5EF4-FFF2-40B4-BE49-F238E27FC236}">
                <a16:creationId xmlns:a16="http://schemas.microsoft.com/office/drawing/2014/main" id="{B4724412-1336-BD4D-8079-895DA5EB0156}"/>
              </a:ext>
            </a:extLst>
          </p:cNvPr>
          <p:cNvPicPr>
            <a:picLocks noGrp="1" noChangeAspect="1"/>
          </p:cNvPicPr>
          <p:nvPr>
            <p:ph sz="half" idx="2"/>
          </p:nvPr>
        </p:nvPicPr>
        <p:blipFill>
          <a:blip r:embed="rId4"/>
          <a:stretch>
            <a:fillRect/>
          </a:stretch>
        </p:blipFill>
        <p:spPr>
          <a:xfrm>
            <a:off x="6172200" y="2783308"/>
            <a:ext cx="5181600" cy="2435970"/>
          </a:xfrm>
          <a:solidFill>
            <a:schemeClr val="tx1"/>
          </a:solidFill>
          <a:ln>
            <a:solidFill>
              <a:schemeClr val="tx1"/>
            </a:solidFill>
          </a:ln>
        </p:spPr>
      </p:pic>
      <p:sp>
        <p:nvSpPr>
          <p:cNvPr id="13" name="TextBox 12">
            <a:extLst>
              <a:ext uri="{FF2B5EF4-FFF2-40B4-BE49-F238E27FC236}">
                <a16:creationId xmlns:a16="http://schemas.microsoft.com/office/drawing/2014/main" id="{A9166CAC-12CC-E143-89BA-7FEBCFD4E274}"/>
              </a:ext>
            </a:extLst>
          </p:cNvPr>
          <p:cNvSpPr txBox="1"/>
          <p:nvPr/>
        </p:nvSpPr>
        <p:spPr>
          <a:xfrm>
            <a:off x="2235200" y="5486400"/>
            <a:ext cx="2165465" cy="369332"/>
          </a:xfrm>
          <a:prstGeom prst="rect">
            <a:avLst/>
          </a:prstGeom>
          <a:noFill/>
        </p:spPr>
        <p:txBody>
          <a:bodyPr wrap="none" rtlCol="0">
            <a:spAutoFit/>
          </a:bodyPr>
          <a:lstStyle/>
          <a:p>
            <a:r>
              <a:rPr lang="en-US" dirty="0"/>
              <a:t>Convolution Example</a:t>
            </a:r>
          </a:p>
        </p:txBody>
      </p:sp>
      <p:sp>
        <p:nvSpPr>
          <p:cNvPr id="14" name="TextBox 13">
            <a:extLst>
              <a:ext uri="{FF2B5EF4-FFF2-40B4-BE49-F238E27FC236}">
                <a16:creationId xmlns:a16="http://schemas.microsoft.com/office/drawing/2014/main" id="{18C20D63-6E15-6E41-8022-2717CD4290AE}"/>
              </a:ext>
            </a:extLst>
          </p:cNvPr>
          <p:cNvSpPr txBox="1"/>
          <p:nvPr/>
        </p:nvSpPr>
        <p:spPr>
          <a:xfrm>
            <a:off x="6763657" y="5471886"/>
            <a:ext cx="4374787" cy="369332"/>
          </a:xfrm>
          <a:prstGeom prst="rect">
            <a:avLst/>
          </a:prstGeom>
          <a:noFill/>
        </p:spPr>
        <p:txBody>
          <a:bodyPr wrap="none" rtlCol="0">
            <a:spAutoFit/>
          </a:bodyPr>
          <a:lstStyle/>
          <a:p>
            <a:r>
              <a:rPr lang="en-US" dirty="0"/>
              <a:t>Convolution input and output for the project</a:t>
            </a:r>
          </a:p>
        </p:txBody>
      </p:sp>
      <p:sp>
        <p:nvSpPr>
          <p:cNvPr id="15" name="TextBox 14">
            <a:extLst>
              <a:ext uri="{FF2B5EF4-FFF2-40B4-BE49-F238E27FC236}">
                <a16:creationId xmlns:a16="http://schemas.microsoft.com/office/drawing/2014/main" id="{4C1BE99F-22D6-B14D-9205-0862588A1D12}"/>
              </a:ext>
            </a:extLst>
          </p:cNvPr>
          <p:cNvSpPr txBox="1"/>
          <p:nvPr/>
        </p:nvSpPr>
        <p:spPr>
          <a:xfrm>
            <a:off x="3047024" y="1867666"/>
            <a:ext cx="6097951" cy="369332"/>
          </a:xfrm>
          <a:prstGeom prst="rect">
            <a:avLst/>
          </a:prstGeom>
          <a:noFill/>
        </p:spPr>
        <p:txBody>
          <a:bodyPr wrap="none" rtlCol="0">
            <a:spAutoFit/>
          </a:bodyPr>
          <a:lstStyle/>
          <a:p>
            <a:pPr algn="ctr"/>
            <a:r>
              <a:rPr lang="en-US" dirty="0"/>
              <a:t>a) Convolutional2D Layer – Dot product of the input with kernel</a:t>
            </a:r>
          </a:p>
        </p:txBody>
      </p:sp>
    </p:spTree>
    <p:extLst>
      <p:ext uri="{BB962C8B-B14F-4D97-AF65-F5344CB8AC3E}">
        <p14:creationId xmlns:p14="http://schemas.microsoft.com/office/powerpoint/2010/main" val="16104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6061-1720-6A4E-90C1-F2D76D750E8D}"/>
              </a:ext>
            </a:extLst>
          </p:cNvPr>
          <p:cNvSpPr>
            <a:spLocks noGrp="1"/>
          </p:cNvSpPr>
          <p:nvPr>
            <p:ph type="title"/>
          </p:nvPr>
        </p:nvSpPr>
        <p:spPr>
          <a:solidFill>
            <a:schemeClr val="accent1"/>
          </a:solidFill>
        </p:spPr>
        <p:txBody>
          <a:bodyPr/>
          <a:lstStyle/>
          <a:p>
            <a:pPr algn="ctr"/>
            <a:r>
              <a:rPr lang="en-US" dirty="0">
                <a:solidFill>
                  <a:schemeClr val="bg1"/>
                </a:solidFill>
              </a:rPr>
              <a:t>Convolutional Neural Network </a:t>
            </a:r>
          </a:p>
        </p:txBody>
      </p:sp>
      <p:sp>
        <p:nvSpPr>
          <p:cNvPr id="13" name="TextBox 12">
            <a:extLst>
              <a:ext uri="{FF2B5EF4-FFF2-40B4-BE49-F238E27FC236}">
                <a16:creationId xmlns:a16="http://schemas.microsoft.com/office/drawing/2014/main" id="{A9166CAC-12CC-E143-89BA-7FEBCFD4E274}"/>
              </a:ext>
            </a:extLst>
          </p:cNvPr>
          <p:cNvSpPr txBox="1"/>
          <p:nvPr/>
        </p:nvSpPr>
        <p:spPr>
          <a:xfrm>
            <a:off x="2206171" y="5656552"/>
            <a:ext cx="1898597" cy="369332"/>
          </a:xfrm>
          <a:prstGeom prst="rect">
            <a:avLst/>
          </a:prstGeom>
          <a:noFill/>
        </p:spPr>
        <p:txBody>
          <a:bodyPr wrap="none" rtlCol="0">
            <a:spAutoFit/>
          </a:bodyPr>
          <a:lstStyle/>
          <a:p>
            <a:r>
              <a:rPr lang="en-US" dirty="0" err="1"/>
              <a:t>MaxPool</a:t>
            </a:r>
            <a:r>
              <a:rPr lang="en-US" dirty="0"/>
              <a:t> Example</a:t>
            </a:r>
          </a:p>
        </p:txBody>
      </p:sp>
      <p:sp>
        <p:nvSpPr>
          <p:cNvPr id="14" name="TextBox 13">
            <a:extLst>
              <a:ext uri="{FF2B5EF4-FFF2-40B4-BE49-F238E27FC236}">
                <a16:creationId xmlns:a16="http://schemas.microsoft.com/office/drawing/2014/main" id="{18C20D63-6E15-6E41-8022-2717CD4290AE}"/>
              </a:ext>
            </a:extLst>
          </p:cNvPr>
          <p:cNvSpPr txBox="1"/>
          <p:nvPr/>
        </p:nvSpPr>
        <p:spPr>
          <a:xfrm>
            <a:off x="6763657" y="5656552"/>
            <a:ext cx="4055021" cy="369332"/>
          </a:xfrm>
          <a:prstGeom prst="rect">
            <a:avLst/>
          </a:prstGeom>
          <a:noFill/>
        </p:spPr>
        <p:txBody>
          <a:bodyPr wrap="none" rtlCol="0">
            <a:spAutoFit/>
          </a:bodyPr>
          <a:lstStyle/>
          <a:p>
            <a:r>
              <a:rPr lang="en-US" dirty="0" err="1"/>
              <a:t>MaxPool</a:t>
            </a:r>
            <a:r>
              <a:rPr lang="en-US" dirty="0"/>
              <a:t> input and output for the project</a:t>
            </a:r>
          </a:p>
        </p:txBody>
      </p:sp>
      <p:sp>
        <p:nvSpPr>
          <p:cNvPr id="15" name="TextBox 14">
            <a:extLst>
              <a:ext uri="{FF2B5EF4-FFF2-40B4-BE49-F238E27FC236}">
                <a16:creationId xmlns:a16="http://schemas.microsoft.com/office/drawing/2014/main" id="{4C1BE99F-22D6-B14D-9205-0862588A1D12}"/>
              </a:ext>
            </a:extLst>
          </p:cNvPr>
          <p:cNvSpPr txBox="1"/>
          <p:nvPr/>
        </p:nvSpPr>
        <p:spPr>
          <a:xfrm>
            <a:off x="2767909" y="1802397"/>
            <a:ext cx="6656181" cy="369332"/>
          </a:xfrm>
          <a:prstGeom prst="rect">
            <a:avLst/>
          </a:prstGeom>
          <a:noFill/>
        </p:spPr>
        <p:txBody>
          <a:bodyPr wrap="none" rtlCol="0">
            <a:spAutoFit/>
          </a:bodyPr>
          <a:lstStyle/>
          <a:p>
            <a:r>
              <a:rPr lang="en-US" dirty="0"/>
              <a:t>b) </a:t>
            </a:r>
            <a:r>
              <a:rPr lang="en-US" dirty="0" err="1"/>
              <a:t>MaxPool</a:t>
            </a:r>
            <a:r>
              <a:rPr lang="en-US" dirty="0"/>
              <a:t> Layer – Choose maximum number from filter of fixed size</a:t>
            </a:r>
          </a:p>
        </p:txBody>
      </p:sp>
      <p:pic>
        <p:nvPicPr>
          <p:cNvPr id="8" name="Content Placeholder 7" descr="A picture containing clock&#10;&#10;Description automatically generated">
            <a:extLst>
              <a:ext uri="{FF2B5EF4-FFF2-40B4-BE49-F238E27FC236}">
                <a16:creationId xmlns:a16="http://schemas.microsoft.com/office/drawing/2014/main" id="{68E3535B-4D44-154B-969B-B846A674E42F}"/>
              </a:ext>
            </a:extLst>
          </p:cNvPr>
          <p:cNvPicPr>
            <a:picLocks noGrp="1" noChangeAspect="1"/>
          </p:cNvPicPr>
          <p:nvPr>
            <p:ph sz="half" idx="1"/>
          </p:nvPr>
        </p:nvPicPr>
        <p:blipFill>
          <a:blip r:embed="rId3"/>
          <a:stretch>
            <a:fillRect/>
          </a:stretch>
        </p:blipFill>
        <p:spPr>
          <a:xfrm>
            <a:off x="838200" y="2465195"/>
            <a:ext cx="5181600" cy="3072198"/>
          </a:xfrm>
          <a:ln>
            <a:solidFill>
              <a:schemeClr val="tx1"/>
            </a:solidFill>
          </a:ln>
        </p:spPr>
      </p:pic>
      <p:pic>
        <p:nvPicPr>
          <p:cNvPr id="11" name="Content Placeholder 10" descr="A close up of a logo&#10;&#10;Description automatically generated">
            <a:extLst>
              <a:ext uri="{FF2B5EF4-FFF2-40B4-BE49-F238E27FC236}">
                <a16:creationId xmlns:a16="http://schemas.microsoft.com/office/drawing/2014/main" id="{FD709C5F-AFF4-604B-8154-2077085B5217}"/>
              </a:ext>
            </a:extLst>
          </p:cNvPr>
          <p:cNvPicPr>
            <a:picLocks noGrp="1" noChangeAspect="1"/>
          </p:cNvPicPr>
          <p:nvPr>
            <p:ph sz="half" idx="2"/>
          </p:nvPr>
        </p:nvPicPr>
        <p:blipFill>
          <a:blip r:embed="rId4"/>
          <a:stretch>
            <a:fillRect/>
          </a:stretch>
        </p:blipFill>
        <p:spPr>
          <a:xfrm>
            <a:off x="6172200" y="2472645"/>
            <a:ext cx="5181600" cy="3072198"/>
          </a:xfrm>
          <a:ln>
            <a:solidFill>
              <a:schemeClr val="tx1"/>
            </a:solidFill>
          </a:ln>
        </p:spPr>
      </p:pic>
    </p:spTree>
    <p:extLst>
      <p:ext uri="{BB962C8B-B14F-4D97-AF65-F5344CB8AC3E}">
        <p14:creationId xmlns:p14="http://schemas.microsoft.com/office/powerpoint/2010/main" val="356971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6061-1720-6A4E-90C1-F2D76D750E8D}"/>
              </a:ext>
            </a:extLst>
          </p:cNvPr>
          <p:cNvSpPr>
            <a:spLocks noGrp="1"/>
          </p:cNvSpPr>
          <p:nvPr>
            <p:ph type="title"/>
          </p:nvPr>
        </p:nvSpPr>
        <p:spPr>
          <a:solidFill>
            <a:schemeClr val="accent1"/>
          </a:solidFill>
        </p:spPr>
        <p:txBody>
          <a:bodyPr/>
          <a:lstStyle/>
          <a:p>
            <a:pPr algn="ctr"/>
            <a:r>
              <a:rPr lang="en-US" dirty="0">
                <a:solidFill>
                  <a:schemeClr val="bg1"/>
                </a:solidFill>
              </a:rPr>
              <a:t>Convolutional Neural Network </a:t>
            </a:r>
          </a:p>
        </p:txBody>
      </p:sp>
      <p:sp>
        <p:nvSpPr>
          <p:cNvPr id="13" name="TextBox 12">
            <a:extLst>
              <a:ext uri="{FF2B5EF4-FFF2-40B4-BE49-F238E27FC236}">
                <a16:creationId xmlns:a16="http://schemas.microsoft.com/office/drawing/2014/main" id="{A9166CAC-12CC-E143-89BA-7FEBCFD4E274}"/>
              </a:ext>
            </a:extLst>
          </p:cNvPr>
          <p:cNvSpPr txBox="1"/>
          <p:nvPr/>
        </p:nvSpPr>
        <p:spPr>
          <a:xfrm>
            <a:off x="2206171" y="5656552"/>
            <a:ext cx="1682640" cy="369332"/>
          </a:xfrm>
          <a:prstGeom prst="rect">
            <a:avLst/>
          </a:prstGeom>
          <a:noFill/>
        </p:spPr>
        <p:txBody>
          <a:bodyPr wrap="none" rtlCol="0">
            <a:spAutoFit/>
          </a:bodyPr>
          <a:lstStyle/>
          <a:p>
            <a:r>
              <a:rPr lang="en-US" dirty="0"/>
              <a:t>Flatten Example</a:t>
            </a:r>
          </a:p>
        </p:txBody>
      </p:sp>
      <p:sp>
        <p:nvSpPr>
          <p:cNvPr id="14" name="TextBox 13">
            <a:extLst>
              <a:ext uri="{FF2B5EF4-FFF2-40B4-BE49-F238E27FC236}">
                <a16:creationId xmlns:a16="http://schemas.microsoft.com/office/drawing/2014/main" id="{18C20D63-6E15-6E41-8022-2717CD4290AE}"/>
              </a:ext>
            </a:extLst>
          </p:cNvPr>
          <p:cNvSpPr txBox="1"/>
          <p:nvPr/>
        </p:nvSpPr>
        <p:spPr>
          <a:xfrm>
            <a:off x="6763657" y="5656552"/>
            <a:ext cx="3891963" cy="369332"/>
          </a:xfrm>
          <a:prstGeom prst="rect">
            <a:avLst/>
          </a:prstGeom>
          <a:noFill/>
        </p:spPr>
        <p:txBody>
          <a:bodyPr wrap="none" rtlCol="0">
            <a:spAutoFit/>
          </a:bodyPr>
          <a:lstStyle/>
          <a:p>
            <a:r>
              <a:rPr lang="en-US" dirty="0"/>
              <a:t>Flatten input and output for the project</a:t>
            </a:r>
          </a:p>
        </p:txBody>
      </p:sp>
      <p:sp>
        <p:nvSpPr>
          <p:cNvPr id="15" name="TextBox 14">
            <a:extLst>
              <a:ext uri="{FF2B5EF4-FFF2-40B4-BE49-F238E27FC236}">
                <a16:creationId xmlns:a16="http://schemas.microsoft.com/office/drawing/2014/main" id="{4C1BE99F-22D6-B14D-9205-0862588A1D12}"/>
              </a:ext>
            </a:extLst>
          </p:cNvPr>
          <p:cNvSpPr txBox="1"/>
          <p:nvPr/>
        </p:nvSpPr>
        <p:spPr>
          <a:xfrm>
            <a:off x="2132030" y="1834901"/>
            <a:ext cx="7927940" cy="369332"/>
          </a:xfrm>
          <a:prstGeom prst="rect">
            <a:avLst/>
          </a:prstGeom>
          <a:noFill/>
        </p:spPr>
        <p:txBody>
          <a:bodyPr wrap="none" rtlCol="0">
            <a:spAutoFit/>
          </a:bodyPr>
          <a:lstStyle/>
          <a:p>
            <a:r>
              <a:rPr lang="en-US" dirty="0"/>
              <a:t>c) Flatten Layer – Converts input into long vector to add as input to neural network</a:t>
            </a:r>
          </a:p>
        </p:txBody>
      </p:sp>
      <p:pic>
        <p:nvPicPr>
          <p:cNvPr id="9" name="Content Placeholder 8" descr="A screenshot of a cell phone&#10;&#10;Description automatically generated">
            <a:extLst>
              <a:ext uri="{FF2B5EF4-FFF2-40B4-BE49-F238E27FC236}">
                <a16:creationId xmlns:a16="http://schemas.microsoft.com/office/drawing/2014/main" id="{8C05CC91-4046-3B4E-805B-04039E2D6114}"/>
              </a:ext>
            </a:extLst>
          </p:cNvPr>
          <p:cNvPicPr>
            <a:picLocks noGrp="1" noChangeAspect="1"/>
          </p:cNvPicPr>
          <p:nvPr>
            <p:ph sz="half" idx="1"/>
          </p:nvPr>
        </p:nvPicPr>
        <p:blipFill>
          <a:blip r:embed="rId2"/>
          <a:stretch>
            <a:fillRect/>
          </a:stretch>
        </p:blipFill>
        <p:spPr>
          <a:xfrm>
            <a:off x="838200" y="2717778"/>
            <a:ext cx="5181600" cy="2567031"/>
          </a:xfrm>
          <a:ln>
            <a:solidFill>
              <a:schemeClr val="tx1"/>
            </a:solidFill>
          </a:ln>
        </p:spPr>
      </p:pic>
      <p:pic>
        <p:nvPicPr>
          <p:cNvPr id="12" name="Content Placeholder 11" descr="A close up of a logo&#10;&#10;Description automatically generated">
            <a:extLst>
              <a:ext uri="{FF2B5EF4-FFF2-40B4-BE49-F238E27FC236}">
                <a16:creationId xmlns:a16="http://schemas.microsoft.com/office/drawing/2014/main" id="{B7AD9C3E-C23A-D344-8279-A5EF22DC385A}"/>
              </a:ext>
            </a:extLst>
          </p:cNvPr>
          <p:cNvPicPr>
            <a:picLocks noGrp="1" noChangeAspect="1"/>
          </p:cNvPicPr>
          <p:nvPr>
            <p:ph sz="half" idx="2"/>
          </p:nvPr>
        </p:nvPicPr>
        <p:blipFill>
          <a:blip r:embed="rId3"/>
          <a:stretch>
            <a:fillRect/>
          </a:stretch>
        </p:blipFill>
        <p:spPr>
          <a:xfrm>
            <a:off x="6413500" y="2717778"/>
            <a:ext cx="4699000" cy="2559227"/>
          </a:xfrm>
          <a:ln>
            <a:solidFill>
              <a:schemeClr val="tx1"/>
            </a:solidFill>
          </a:ln>
        </p:spPr>
      </p:pic>
    </p:spTree>
    <p:extLst>
      <p:ext uri="{BB962C8B-B14F-4D97-AF65-F5344CB8AC3E}">
        <p14:creationId xmlns:p14="http://schemas.microsoft.com/office/powerpoint/2010/main" val="588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C729-656A-7049-9DFE-5766E77C352F}"/>
              </a:ext>
            </a:extLst>
          </p:cNvPr>
          <p:cNvSpPr>
            <a:spLocks noGrp="1"/>
          </p:cNvSpPr>
          <p:nvPr>
            <p:ph type="title"/>
          </p:nvPr>
        </p:nvSpPr>
        <p:spPr>
          <a:solidFill>
            <a:schemeClr val="accent1"/>
          </a:solidFill>
        </p:spPr>
        <p:txBody>
          <a:bodyPr/>
          <a:lstStyle/>
          <a:p>
            <a:pPr algn="ctr"/>
            <a:r>
              <a:rPr lang="en-US" dirty="0">
                <a:solidFill>
                  <a:schemeClr val="bg1"/>
                </a:solidFill>
              </a:rPr>
              <a:t>CNN Architecture Diagram</a:t>
            </a:r>
          </a:p>
        </p:txBody>
      </p:sp>
      <p:pic>
        <p:nvPicPr>
          <p:cNvPr id="5" name="Content Placeholder 4" descr="A picture containing screenshot&#10;&#10;Description automatically generated">
            <a:extLst>
              <a:ext uri="{FF2B5EF4-FFF2-40B4-BE49-F238E27FC236}">
                <a16:creationId xmlns:a16="http://schemas.microsoft.com/office/drawing/2014/main" id="{F67E0B09-3234-A24A-A2E2-D54015AD58A1}"/>
              </a:ext>
            </a:extLst>
          </p:cNvPr>
          <p:cNvPicPr>
            <a:picLocks noGrp="1" noChangeAspect="1"/>
          </p:cNvPicPr>
          <p:nvPr>
            <p:ph idx="1"/>
          </p:nvPr>
        </p:nvPicPr>
        <p:blipFill>
          <a:blip r:embed="rId2"/>
          <a:stretch>
            <a:fillRect/>
          </a:stretch>
        </p:blipFill>
        <p:spPr>
          <a:xfrm>
            <a:off x="2261383" y="1825625"/>
            <a:ext cx="7669233" cy="4351338"/>
          </a:xfrm>
          <a:ln>
            <a:solidFill>
              <a:schemeClr val="tx1"/>
            </a:solidFill>
          </a:ln>
        </p:spPr>
      </p:pic>
    </p:spTree>
    <p:extLst>
      <p:ext uri="{BB962C8B-B14F-4D97-AF65-F5344CB8AC3E}">
        <p14:creationId xmlns:p14="http://schemas.microsoft.com/office/powerpoint/2010/main" val="37703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01F1F8B-FF01-A545-8650-DCD1F852F71D}"/>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Agenda</a:t>
            </a:r>
          </a:p>
        </p:txBody>
      </p:sp>
      <p:sp>
        <p:nvSpPr>
          <p:cNvPr id="52" name="Content Placeholder 2">
            <a:extLst>
              <a:ext uri="{FF2B5EF4-FFF2-40B4-BE49-F238E27FC236}">
                <a16:creationId xmlns:a16="http://schemas.microsoft.com/office/drawing/2014/main" id="{2255C80D-919A-9840-B55B-93B0B3AD213B}"/>
              </a:ext>
            </a:extLst>
          </p:cNvPr>
          <p:cNvSpPr>
            <a:spLocks noGrp="1"/>
          </p:cNvSpPr>
          <p:nvPr>
            <p:ph idx="1"/>
          </p:nvPr>
        </p:nvSpPr>
        <p:spPr>
          <a:xfrm>
            <a:off x="6130043" y="1128993"/>
            <a:ext cx="5306084" cy="5230634"/>
          </a:xfrm>
        </p:spPr>
        <p:txBody>
          <a:bodyPr vert="horz" anchor="ctr">
            <a:normAutofit/>
          </a:bodyPr>
          <a:lstStyle/>
          <a:p>
            <a:pPr algn="ctr"/>
            <a:r>
              <a:rPr lang="en-US" sz="2400" dirty="0">
                <a:solidFill>
                  <a:srgbClr val="000000"/>
                </a:solidFill>
              </a:rPr>
              <a:t>Problem Statement</a:t>
            </a:r>
          </a:p>
          <a:p>
            <a:pPr algn="ctr"/>
            <a:r>
              <a:rPr lang="en-US" sz="2400" dirty="0">
                <a:solidFill>
                  <a:srgbClr val="000000"/>
                </a:solidFill>
              </a:rPr>
              <a:t>Working with text</a:t>
            </a:r>
          </a:p>
          <a:p>
            <a:pPr algn="ctr"/>
            <a:r>
              <a:rPr lang="en-US" sz="2400" dirty="0">
                <a:solidFill>
                  <a:srgbClr val="000000"/>
                </a:solidFill>
              </a:rPr>
              <a:t>Universal Sentence Encoder</a:t>
            </a:r>
          </a:p>
          <a:p>
            <a:pPr algn="ctr"/>
            <a:r>
              <a:rPr lang="en-US" sz="2400" dirty="0">
                <a:solidFill>
                  <a:srgbClr val="000000"/>
                </a:solidFill>
              </a:rPr>
              <a:t>Baseline models</a:t>
            </a:r>
          </a:p>
          <a:p>
            <a:pPr algn="ctr"/>
            <a:r>
              <a:rPr lang="en-US" sz="2400" dirty="0">
                <a:solidFill>
                  <a:srgbClr val="000000"/>
                </a:solidFill>
              </a:rPr>
              <a:t>Disadvantage with baseline</a:t>
            </a:r>
          </a:p>
          <a:p>
            <a:pPr algn="ctr"/>
            <a:r>
              <a:rPr lang="en-US" sz="2400" dirty="0">
                <a:solidFill>
                  <a:srgbClr val="000000"/>
                </a:solidFill>
              </a:rPr>
              <a:t>Proposed Approach</a:t>
            </a:r>
          </a:p>
          <a:p>
            <a:pPr algn="ctr"/>
            <a:r>
              <a:rPr lang="en-US" sz="2400" dirty="0">
                <a:solidFill>
                  <a:srgbClr val="000000"/>
                </a:solidFill>
              </a:rPr>
              <a:t>Convolutional neural network</a:t>
            </a:r>
          </a:p>
          <a:p>
            <a:pPr algn="ctr"/>
            <a:r>
              <a:rPr lang="en-US" sz="2400" dirty="0">
                <a:solidFill>
                  <a:srgbClr val="000000"/>
                </a:solidFill>
              </a:rPr>
              <a:t> Experiment results</a:t>
            </a:r>
          </a:p>
          <a:p>
            <a:pPr algn="ctr"/>
            <a:r>
              <a:rPr lang="en-US" sz="2400" dirty="0">
                <a:solidFill>
                  <a:srgbClr val="000000"/>
                </a:solidFill>
              </a:rPr>
              <a:t>Future Work</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74353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730-FE07-B94B-A07C-FE65C53085B5}"/>
              </a:ext>
            </a:extLst>
          </p:cNvPr>
          <p:cNvSpPr>
            <a:spLocks noGrp="1"/>
          </p:cNvSpPr>
          <p:nvPr>
            <p:ph type="title"/>
          </p:nvPr>
        </p:nvSpPr>
        <p:spPr>
          <a:solidFill>
            <a:schemeClr val="accent1"/>
          </a:solidFill>
        </p:spPr>
        <p:txBody>
          <a:bodyPr/>
          <a:lstStyle/>
          <a:p>
            <a:pPr algn="ctr"/>
            <a:r>
              <a:rPr lang="en-US" dirty="0">
                <a:solidFill>
                  <a:schemeClr val="bg1"/>
                </a:solidFill>
              </a:rPr>
              <a:t>Dropout layer to avoid overfitting</a:t>
            </a:r>
          </a:p>
        </p:txBody>
      </p:sp>
      <p:pic>
        <p:nvPicPr>
          <p:cNvPr id="3074" name="Picture 2" descr="A screenshot of a cell phone&#10;&#10;Description automatically generated">
            <a:extLst>
              <a:ext uri="{FF2B5EF4-FFF2-40B4-BE49-F238E27FC236}">
                <a16:creationId xmlns:a16="http://schemas.microsoft.com/office/drawing/2014/main" id="{42EA6CEC-ED45-F643-A5AA-3466EAB22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619" y="2356766"/>
            <a:ext cx="4114209" cy="21444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3" name="Picture 3" descr="A picture containing pencil&#10;&#10;Description automatically generated">
            <a:extLst>
              <a:ext uri="{FF2B5EF4-FFF2-40B4-BE49-F238E27FC236}">
                <a16:creationId xmlns:a16="http://schemas.microsoft.com/office/drawing/2014/main" id="{8B4DB11E-283D-A04E-ABD0-7DFBEC2A7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31" y="2373662"/>
            <a:ext cx="4341050" cy="21730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0572D1-527F-6646-9DCA-70D200BD234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F8F0DDA0-5144-6C40-8A84-4861D9B7BC44}"/>
              </a:ext>
            </a:extLst>
          </p:cNvPr>
          <p:cNvSpPr>
            <a:spLocks noChangeArrowheads="1"/>
          </p:cNvSpPr>
          <p:nvPr/>
        </p:nvSpPr>
        <p:spPr bwMode="auto">
          <a:xfrm>
            <a:off x="1814286" y="5260489"/>
            <a:ext cx="264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Loss – Train vs Validation data</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891AF26-3F43-A14D-A381-E49320E74A0E}"/>
              </a:ext>
            </a:extLst>
          </p:cNvPr>
          <p:cNvSpPr>
            <a:spLocks noChangeArrowheads="1"/>
          </p:cNvSpPr>
          <p:nvPr/>
        </p:nvSpPr>
        <p:spPr bwMode="auto">
          <a:xfrm>
            <a:off x="7213599" y="5229711"/>
            <a:ext cx="3062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 Train vs Validation data</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730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1C3D-641B-AD48-AAC2-17D567AE214C}"/>
              </a:ext>
            </a:extLst>
          </p:cNvPr>
          <p:cNvSpPr>
            <a:spLocks noGrp="1"/>
          </p:cNvSpPr>
          <p:nvPr>
            <p:ph type="title"/>
          </p:nvPr>
        </p:nvSpPr>
        <p:spPr>
          <a:xfrm>
            <a:off x="838200" y="365125"/>
            <a:ext cx="10515600" cy="1325563"/>
          </a:xfrm>
          <a:solidFill>
            <a:schemeClr val="accent1"/>
          </a:solidFill>
        </p:spPr>
        <p:txBody>
          <a:bodyPr vert="horz" lIns="91440" tIns="45720" rIns="91440" bIns="45720" rtlCol="0" anchor="ctr">
            <a:normAutofit/>
          </a:bodyPr>
          <a:lstStyle/>
          <a:p>
            <a:pPr algn="ctr"/>
            <a:r>
              <a:rPr lang="en-US" dirty="0">
                <a:solidFill>
                  <a:schemeClr val="bg1"/>
                </a:solidFill>
              </a:rPr>
              <a:t>Experiment with conv and </a:t>
            </a:r>
            <a:r>
              <a:rPr lang="en-US" dirty="0" err="1">
                <a:solidFill>
                  <a:schemeClr val="bg1"/>
                </a:solidFill>
              </a:rPr>
              <a:t>maxpool</a:t>
            </a:r>
            <a:r>
              <a:rPr lang="en-US" dirty="0">
                <a:solidFill>
                  <a:schemeClr val="bg1"/>
                </a:solidFill>
              </a:rPr>
              <a:t> layer</a:t>
            </a:r>
          </a:p>
        </p:txBody>
      </p:sp>
      <p:pic>
        <p:nvPicPr>
          <p:cNvPr id="11" name="Content Placeholder 10" descr="A screenshot of a cell phone&#10;&#10;Description automatically generated">
            <a:extLst>
              <a:ext uri="{FF2B5EF4-FFF2-40B4-BE49-F238E27FC236}">
                <a16:creationId xmlns:a16="http://schemas.microsoft.com/office/drawing/2014/main" id="{3BAB3462-75D6-B84C-87C3-9611821590C8}"/>
              </a:ext>
            </a:extLst>
          </p:cNvPr>
          <p:cNvPicPr>
            <a:picLocks noGrp="1" noChangeAspect="1"/>
          </p:cNvPicPr>
          <p:nvPr>
            <p:ph idx="1"/>
          </p:nvPr>
        </p:nvPicPr>
        <p:blipFill>
          <a:blip r:embed="rId2"/>
          <a:stretch>
            <a:fillRect/>
          </a:stretch>
        </p:blipFill>
        <p:spPr>
          <a:xfrm>
            <a:off x="1918716" y="1825625"/>
            <a:ext cx="8354568" cy="4351338"/>
          </a:xfrm>
        </p:spPr>
      </p:pic>
    </p:spTree>
    <p:extLst>
      <p:ext uri="{BB962C8B-B14F-4D97-AF65-F5344CB8AC3E}">
        <p14:creationId xmlns:p14="http://schemas.microsoft.com/office/powerpoint/2010/main" val="13451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30F1-421C-9346-A819-132CB4969D86}"/>
              </a:ext>
            </a:extLst>
          </p:cNvPr>
          <p:cNvSpPr>
            <a:spLocks noGrp="1"/>
          </p:cNvSpPr>
          <p:nvPr>
            <p:ph type="title"/>
          </p:nvPr>
        </p:nvSpPr>
        <p:spPr>
          <a:solidFill>
            <a:schemeClr val="accent1"/>
          </a:solidFill>
        </p:spPr>
        <p:txBody>
          <a:bodyPr/>
          <a:lstStyle/>
          <a:p>
            <a:pPr algn="ctr"/>
            <a:r>
              <a:rPr lang="en-US" dirty="0">
                <a:solidFill>
                  <a:schemeClr val="bg1"/>
                </a:solidFill>
              </a:rPr>
              <a:t>Experiment with Neurons </a:t>
            </a:r>
          </a:p>
        </p:txBody>
      </p:sp>
      <p:sp>
        <p:nvSpPr>
          <p:cNvPr id="3" name="Text Placeholder 2">
            <a:extLst>
              <a:ext uri="{FF2B5EF4-FFF2-40B4-BE49-F238E27FC236}">
                <a16:creationId xmlns:a16="http://schemas.microsoft.com/office/drawing/2014/main" id="{EE5EBD1D-697C-1B40-8FB4-D340743DA55D}"/>
              </a:ext>
            </a:extLst>
          </p:cNvPr>
          <p:cNvSpPr>
            <a:spLocks noGrp="1"/>
          </p:cNvSpPr>
          <p:nvPr>
            <p:ph type="body" idx="1"/>
          </p:nvPr>
        </p:nvSpPr>
        <p:spPr/>
        <p:txBody>
          <a:bodyPr/>
          <a:lstStyle/>
          <a:p>
            <a:pPr algn="ctr"/>
            <a:r>
              <a:rPr lang="en-US" dirty="0"/>
              <a:t>F1-Score</a:t>
            </a:r>
          </a:p>
        </p:txBody>
      </p:sp>
      <p:pic>
        <p:nvPicPr>
          <p:cNvPr id="8" name="Content Placeholder 7" descr="A screenshot of a cell phone&#10;&#10;Description automatically generated">
            <a:extLst>
              <a:ext uri="{FF2B5EF4-FFF2-40B4-BE49-F238E27FC236}">
                <a16:creationId xmlns:a16="http://schemas.microsoft.com/office/drawing/2014/main" id="{E3A32DF3-F351-A343-84D9-57DC67328625}"/>
              </a:ext>
            </a:extLst>
          </p:cNvPr>
          <p:cNvPicPr>
            <a:picLocks noGrp="1" noChangeAspect="1"/>
          </p:cNvPicPr>
          <p:nvPr>
            <p:ph sz="half" idx="2"/>
          </p:nvPr>
        </p:nvPicPr>
        <p:blipFill>
          <a:blip r:embed="rId2"/>
          <a:stretch>
            <a:fillRect/>
          </a:stretch>
        </p:blipFill>
        <p:spPr>
          <a:xfrm>
            <a:off x="1132681" y="2868234"/>
            <a:ext cx="4572000" cy="2958270"/>
          </a:xfrm>
          <a:ln>
            <a:solidFill>
              <a:schemeClr val="tx1"/>
            </a:solidFill>
          </a:ln>
        </p:spPr>
      </p:pic>
      <p:sp>
        <p:nvSpPr>
          <p:cNvPr id="5" name="Text Placeholder 4">
            <a:extLst>
              <a:ext uri="{FF2B5EF4-FFF2-40B4-BE49-F238E27FC236}">
                <a16:creationId xmlns:a16="http://schemas.microsoft.com/office/drawing/2014/main" id="{A3C79924-C0A5-654F-AF76-BC074C6310EF}"/>
              </a:ext>
            </a:extLst>
          </p:cNvPr>
          <p:cNvSpPr>
            <a:spLocks noGrp="1"/>
          </p:cNvSpPr>
          <p:nvPr>
            <p:ph type="body" sz="quarter" idx="3"/>
          </p:nvPr>
        </p:nvSpPr>
        <p:spPr/>
        <p:txBody>
          <a:bodyPr/>
          <a:lstStyle/>
          <a:p>
            <a:pPr algn="ctr"/>
            <a:r>
              <a:rPr lang="en-US" dirty="0"/>
              <a:t>Average time per epoch (sec)</a:t>
            </a:r>
          </a:p>
        </p:txBody>
      </p:sp>
      <p:pic>
        <p:nvPicPr>
          <p:cNvPr id="10" name="Content Placeholder 9" descr="A screenshot of a cell phone&#10;&#10;Description automatically generated">
            <a:extLst>
              <a:ext uri="{FF2B5EF4-FFF2-40B4-BE49-F238E27FC236}">
                <a16:creationId xmlns:a16="http://schemas.microsoft.com/office/drawing/2014/main" id="{B89C0B73-348C-A04D-825E-31EE6C1CFD8E}"/>
              </a:ext>
            </a:extLst>
          </p:cNvPr>
          <p:cNvPicPr>
            <a:picLocks noGrp="1" noChangeAspect="1"/>
          </p:cNvPicPr>
          <p:nvPr>
            <p:ph sz="quarter" idx="4"/>
          </p:nvPr>
        </p:nvPicPr>
        <p:blipFill>
          <a:blip r:embed="rId3"/>
          <a:stretch>
            <a:fillRect/>
          </a:stretch>
        </p:blipFill>
        <p:spPr>
          <a:xfrm>
            <a:off x="6172200" y="2868234"/>
            <a:ext cx="5183188" cy="2958270"/>
          </a:xfrm>
          <a:ln>
            <a:solidFill>
              <a:schemeClr val="tx1"/>
            </a:solidFill>
          </a:ln>
        </p:spPr>
      </p:pic>
      <p:sp>
        <p:nvSpPr>
          <p:cNvPr id="11" name="TextBox 10">
            <a:extLst>
              <a:ext uri="{FF2B5EF4-FFF2-40B4-BE49-F238E27FC236}">
                <a16:creationId xmlns:a16="http://schemas.microsoft.com/office/drawing/2014/main" id="{B589A3A0-D609-8B41-893A-088E78981A9A}"/>
              </a:ext>
            </a:extLst>
          </p:cNvPr>
          <p:cNvSpPr txBox="1"/>
          <p:nvPr/>
        </p:nvSpPr>
        <p:spPr>
          <a:xfrm>
            <a:off x="2100130" y="6212114"/>
            <a:ext cx="7991740" cy="369332"/>
          </a:xfrm>
          <a:prstGeom prst="rect">
            <a:avLst/>
          </a:prstGeom>
          <a:noFill/>
        </p:spPr>
        <p:txBody>
          <a:bodyPr wrap="none" rtlCol="0">
            <a:spAutoFit/>
          </a:bodyPr>
          <a:lstStyle/>
          <a:p>
            <a:pPr algn="ctr"/>
            <a:r>
              <a:rPr lang="en-US" dirty="0"/>
              <a:t>Tools: The hardware used is laptop with 2.3 GHz Quad-Core Intel Core i5 processor. </a:t>
            </a:r>
          </a:p>
        </p:txBody>
      </p:sp>
    </p:spTree>
    <p:extLst>
      <p:ext uri="{BB962C8B-B14F-4D97-AF65-F5344CB8AC3E}">
        <p14:creationId xmlns:p14="http://schemas.microsoft.com/office/powerpoint/2010/main" val="26011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B4CF1D-3091-E540-BEFA-BD0B29B4EBA4}"/>
              </a:ext>
            </a:extLst>
          </p:cNvPr>
          <p:cNvSpPr>
            <a:spLocks noGrp="1"/>
          </p:cNvSpPr>
          <p:nvPr>
            <p:ph type="title"/>
          </p:nvPr>
        </p:nvSpPr>
        <p:spPr>
          <a:xfrm>
            <a:off x="1046746" y="586822"/>
            <a:ext cx="3560252" cy="1645920"/>
          </a:xfrm>
          <a:solidFill>
            <a:schemeClr val="accent1"/>
          </a:solidFill>
        </p:spPr>
        <p:txBody>
          <a:bodyPr>
            <a:normAutofit/>
          </a:bodyPr>
          <a:lstStyle/>
          <a:p>
            <a:pPr algn="ctr"/>
            <a:r>
              <a:rPr lang="en-US" sz="3200">
                <a:solidFill>
                  <a:schemeClr val="bg1"/>
                </a:solidFill>
              </a:rPr>
              <a:t>Final results:</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F5523AC9-EAEE-40A1-9E42-1D5C1BF89509}"/>
              </a:ext>
            </a:extLst>
          </p:cNvPr>
          <p:cNvSpPr>
            <a:spLocks noGrp="1"/>
          </p:cNvSpPr>
          <p:nvPr>
            <p:ph idx="1"/>
          </p:nvPr>
        </p:nvSpPr>
        <p:spPr>
          <a:xfrm>
            <a:off x="5351164" y="586822"/>
            <a:ext cx="6002636" cy="1645920"/>
          </a:xfrm>
        </p:spPr>
        <p:txBody>
          <a:bodyPr anchor="ctr">
            <a:normAutofit/>
          </a:bodyPr>
          <a:lstStyle/>
          <a:p>
            <a:r>
              <a:rPr lang="en-US" sz="1800" dirty="0"/>
              <a:t>Epoch = 20</a:t>
            </a:r>
          </a:p>
          <a:p>
            <a:r>
              <a:rPr lang="en-US" sz="1800" dirty="0"/>
              <a:t>Batch Size = 1000</a:t>
            </a:r>
          </a:p>
          <a:p>
            <a:r>
              <a:rPr lang="en-US" sz="1800" dirty="0"/>
              <a:t>Loss = binary </a:t>
            </a:r>
            <a:r>
              <a:rPr lang="en-US" sz="1800" dirty="0" err="1"/>
              <a:t>crossentropy</a:t>
            </a:r>
            <a:endParaRPr lang="en-US" sz="1800" dirty="0"/>
          </a:p>
        </p:txBody>
      </p:sp>
      <p:sp>
        <p:nvSpPr>
          <p:cNvPr id="5" name="Rectangle 1">
            <a:extLst>
              <a:ext uri="{FF2B5EF4-FFF2-40B4-BE49-F238E27FC236}">
                <a16:creationId xmlns:a16="http://schemas.microsoft.com/office/drawing/2014/main" id="{56AEE2A2-6C7A-F846-9127-289135F634D6}"/>
              </a:ext>
            </a:extLst>
          </p:cNvPr>
          <p:cNvSpPr>
            <a:spLocks noChangeArrowheads="1"/>
          </p:cNvSpPr>
          <p:nvPr/>
        </p:nvSpPr>
        <p:spPr bwMode="auto">
          <a:xfrm>
            <a:off x="-696685" y="-1870729"/>
            <a:ext cx="13994256" cy="250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Table 6. Classification report for the model</a:t>
            </a:r>
          </a:p>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Content Placeholder 3">
            <a:extLst>
              <a:ext uri="{FF2B5EF4-FFF2-40B4-BE49-F238E27FC236}">
                <a16:creationId xmlns:a16="http://schemas.microsoft.com/office/drawing/2014/main" id="{0129C0D1-52BD-7E42-A1CB-2B458EBF5FD3}"/>
              </a:ext>
            </a:extLst>
          </p:cNvPr>
          <p:cNvGraphicFramePr>
            <a:graphicFrameLocks/>
          </p:cNvGraphicFramePr>
          <p:nvPr>
            <p:extLst>
              <p:ext uri="{D42A27DB-BD31-4B8C-83A1-F6EECF244321}">
                <p14:modId xmlns:p14="http://schemas.microsoft.com/office/powerpoint/2010/main" val="4084116234"/>
              </p:ext>
            </p:extLst>
          </p:nvPr>
        </p:nvGraphicFramePr>
        <p:xfrm>
          <a:off x="557784" y="2786106"/>
          <a:ext cx="11164827" cy="3379764"/>
        </p:xfrm>
        <a:graphic>
          <a:graphicData uri="http://schemas.openxmlformats.org/drawingml/2006/table">
            <a:tbl>
              <a:tblPr firstRow="1" firstCol="1" bandRow="1">
                <a:tableStyleId>{5C22544A-7EE6-4342-B048-85BDC9FD1C3A}</a:tableStyleId>
              </a:tblPr>
              <a:tblGrid>
                <a:gridCol w="3009615">
                  <a:extLst>
                    <a:ext uri="{9D8B030D-6E8A-4147-A177-3AD203B41FA5}">
                      <a16:colId xmlns:a16="http://schemas.microsoft.com/office/drawing/2014/main" val="3669559505"/>
                    </a:ext>
                  </a:extLst>
                </a:gridCol>
                <a:gridCol w="2227262">
                  <a:extLst>
                    <a:ext uri="{9D8B030D-6E8A-4147-A177-3AD203B41FA5}">
                      <a16:colId xmlns:a16="http://schemas.microsoft.com/office/drawing/2014/main" val="1238523016"/>
                    </a:ext>
                  </a:extLst>
                </a:gridCol>
                <a:gridCol w="1705691">
                  <a:extLst>
                    <a:ext uri="{9D8B030D-6E8A-4147-A177-3AD203B41FA5}">
                      <a16:colId xmlns:a16="http://schemas.microsoft.com/office/drawing/2014/main" val="1560618467"/>
                    </a:ext>
                  </a:extLst>
                </a:gridCol>
                <a:gridCol w="2231335">
                  <a:extLst>
                    <a:ext uri="{9D8B030D-6E8A-4147-A177-3AD203B41FA5}">
                      <a16:colId xmlns:a16="http://schemas.microsoft.com/office/drawing/2014/main" val="1864657996"/>
                    </a:ext>
                  </a:extLst>
                </a:gridCol>
                <a:gridCol w="1990924">
                  <a:extLst>
                    <a:ext uri="{9D8B030D-6E8A-4147-A177-3AD203B41FA5}">
                      <a16:colId xmlns:a16="http://schemas.microsoft.com/office/drawing/2014/main" val="3397802307"/>
                    </a:ext>
                  </a:extLst>
                </a:gridCol>
              </a:tblGrid>
              <a:tr h="563294">
                <a:tc>
                  <a:txBody>
                    <a:bodyPr/>
                    <a:lstStyle/>
                    <a:p>
                      <a:pPr marL="0" marR="0">
                        <a:spcBef>
                          <a:spcPts val="0"/>
                        </a:spcBef>
                        <a:spcAft>
                          <a:spcPts val="0"/>
                        </a:spcAft>
                      </a:pPr>
                      <a:r>
                        <a:rPr lang="en-US" sz="3100" dirty="0">
                          <a:effectLst/>
                        </a:rPr>
                        <a:t> </a:t>
                      </a:r>
                      <a:endParaRPr lang="en-US" sz="3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Precision</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Recall</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F1-Score</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Support</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1915612725"/>
                  </a:ext>
                </a:extLst>
              </a:tr>
              <a:tr h="563294">
                <a:tc>
                  <a:txBody>
                    <a:bodyPr/>
                    <a:lstStyle/>
                    <a:p>
                      <a:pPr marL="0" marR="0">
                        <a:spcBef>
                          <a:spcPts val="0"/>
                        </a:spcBef>
                        <a:spcAft>
                          <a:spcPts val="0"/>
                        </a:spcAft>
                      </a:pPr>
                      <a:r>
                        <a:rPr lang="en-US" sz="3100">
                          <a:effectLst/>
                        </a:rPr>
                        <a:t>Negative</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0.83</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0.85</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8208</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956341761"/>
                  </a:ext>
                </a:extLst>
              </a:tr>
              <a:tr h="563294">
                <a:tc>
                  <a:txBody>
                    <a:bodyPr/>
                    <a:lstStyle/>
                    <a:p>
                      <a:pPr marL="0" marR="0">
                        <a:spcBef>
                          <a:spcPts val="0"/>
                        </a:spcBef>
                        <a:spcAft>
                          <a:spcPts val="0"/>
                        </a:spcAft>
                      </a:pPr>
                      <a:r>
                        <a:rPr lang="en-US" sz="3100">
                          <a:effectLst/>
                        </a:rPr>
                        <a:t>Positive</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0.81</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8292</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3272586538"/>
                  </a:ext>
                </a:extLst>
              </a:tr>
              <a:tr h="563294">
                <a:tc>
                  <a:txBody>
                    <a:bodyPr/>
                    <a:lstStyle/>
                    <a:p>
                      <a:pPr marL="0" marR="0">
                        <a:spcBef>
                          <a:spcPts val="0"/>
                        </a:spcBef>
                        <a:spcAft>
                          <a:spcPts val="0"/>
                        </a:spcAft>
                      </a:pPr>
                      <a:r>
                        <a:rPr lang="en-US" sz="3100" dirty="0">
                          <a:effectLst/>
                        </a:rPr>
                        <a:t>Accuracy</a:t>
                      </a:r>
                      <a:endParaRPr lang="en-US" sz="3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 </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 </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16500</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3661733690"/>
                  </a:ext>
                </a:extLst>
              </a:tr>
              <a:tr h="563294">
                <a:tc>
                  <a:txBody>
                    <a:bodyPr/>
                    <a:lstStyle/>
                    <a:p>
                      <a:pPr marL="0" marR="0">
                        <a:spcBef>
                          <a:spcPts val="0"/>
                        </a:spcBef>
                        <a:spcAft>
                          <a:spcPts val="0"/>
                        </a:spcAft>
                      </a:pPr>
                      <a:r>
                        <a:rPr lang="en-US" sz="3100">
                          <a:effectLst/>
                        </a:rPr>
                        <a:t>Macro avg</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16500</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2960936644"/>
                  </a:ext>
                </a:extLst>
              </a:tr>
              <a:tr h="563294">
                <a:tc>
                  <a:txBody>
                    <a:bodyPr/>
                    <a:lstStyle/>
                    <a:p>
                      <a:pPr marL="0" marR="0">
                        <a:spcBef>
                          <a:spcPts val="0"/>
                        </a:spcBef>
                        <a:spcAft>
                          <a:spcPts val="0"/>
                        </a:spcAft>
                      </a:pPr>
                      <a:r>
                        <a:rPr lang="en-US" sz="3100">
                          <a:effectLst/>
                        </a:rPr>
                        <a:t>Weighted avg</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a:effectLst/>
                        </a:rPr>
                        <a:t>0.84</a:t>
                      </a:r>
                      <a:endParaRPr lang="en-US" sz="3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tc>
                  <a:txBody>
                    <a:bodyPr/>
                    <a:lstStyle/>
                    <a:p>
                      <a:pPr marL="0" marR="0" algn="ctr">
                        <a:spcBef>
                          <a:spcPts val="0"/>
                        </a:spcBef>
                        <a:spcAft>
                          <a:spcPts val="0"/>
                        </a:spcAft>
                      </a:pPr>
                      <a:r>
                        <a:rPr lang="en-US" sz="3100" dirty="0">
                          <a:effectLst/>
                        </a:rPr>
                        <a:t>16500</a:t>
                      </a:r>
                      <a:endParaRPr lang="en-US" sz="3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29" marR="176029" marT="0" marB="0"/>
                </a:tc>
                <a:extLst>
                  <a:ext uri="{0D108BD9-81ED-4DB2-BD59-A6C34878D82A}">
                    <a16:rowId xmlns:a16="http://schemas.microsoft.com/office/drawing/2014/main" val="3000806434"/>
                  </a:ext>
                </a:extLst>
              </a:tr>
            </a:tbl>
          </a:graphicData>
        </a:graphic>
      </p:graphicFrame>
    </p:spTree>
    <p:extLst>
      <p:ext uri="{BB962C8B-B14F-4D97-AF65-F5344CB8AC3E}">
        <p14:creationId xmlns:p14="http://schemas.microsoft.com/office/powerpoint/2010/main" val="20709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F3560-DEE3-7446-A807-D85EAE7F0CE2}"/>
              </a:ext>
            </a:extLst>
          </p:cNvPr>
          <p:cNvSpPr>
            <a:spLocks noGrp="1"/>
          </p:cNvSpPr>
          <p:nvPr>
            <p:ph type="title"/>
          </p:nvPr>
        </p:nvSpPr>
        <p:spPr>
          <a:solidFill>
            <a:schemeClr val="accent4"/>
          </a:solidFill>
        </p:spPr>
        <p:txBody>
          <a:bodyPr/>
          <a:lstStyle/>
          <a:p>
            <a:pPr algn="ctr"/>
            <a:r>
              <a:rPr lang="en-US" dirty="0"/>
              <a:t>Applying this approach on multiclass problem:</a:t>
            </a:r>
          </a:p>
        </p:txBody>
      </p:sp>
      <p:pic>
        <p:nvPicPr>
          <p:cNvPr id="5" name="Content Placeholder 4" descr="A screenshot of a cell phone&#10;&#10;Description automatically generated">
            <a:extLst>
              <a:ext uri="{FF2B5EF4-FFF2-40B4-BE49-F238E27FC236}">
                <a16:creationId xmlns:a16="http://schemas.microsoft.com/office/drawing/2014/main" id="{20810E25-A790-8D49-9AEB-C3B03680961D}"/>
              </a:ext>
            </a:extLst>
          </p:cNvPr>
          <p:cNvPicPr>
            <a:picLocks noGrp="1" noChangeAspect="1"/>
          </p:cNvPicPr>
          <p:nvPr>
            <p:ph idx="1"/>
          </p:nvPr>
        </p:nvPicPr>
        <p:blipFill>
          <a:blip r:embed="rId3"/>
          <a:stretch>
            <a:fillRect/>
          </a:stretch>
        </p:blipFill>
        <p:spPr>
          <a:xfrm>
            <a:off x="838200" y="1796597"/>
            <a:ext cx="4372932" cy="4351338"/>
          </a:xfrm>
          <a:ln>
            <a:solidFill>
              <a:schemeClr val="tx1"/>
            </a:solidFill>
          </a:ln>
        </p:spPr>
      </p:pic>
      <p:graphicFrame>
        <p:nvGraphicFramePr>
          <p:cNvPr id="6" name="Table 5">
            <a:extLst>
              <a:ext uri="{FF2B5EF4-FFF2-40B4-BE49-F238E27FC236}">
                <a16:creationId xmlns:a16="http://schemas.microsoft.com/office/drawing/2014/main" id="{1C61B506-05EB-A746-9B28-7BBC0253CF85}"/>
              </a:ext>
            </a:extLst>
          </p:cNvPr>
          <p:cNvGraphicFramePr>
            <a:graphicFrameLocks noGrp="1"/>
          </p:cNvGraphicFramePr>
          <p:nvPr>
            <p:extLst>
              <p:ext uri="{D42A27DB-BD31-4B8C-83A1-F6EECF244321}">
                <p14:modId xmlns:p14="http://schemas.microsoft.com/office/powerpoint/2010/main" val="4229908204"/>
              </p:ext>
            </p:extLst>
          </p:nvPr>
        </p:nvGraphicFramePr>
        <p:xfrm>
          <a:off x="6535056" y="1796597"/>
          <a:ext cx="4818744" cy="2194560"/>
        </p:xfrm>
        <a:graphic>
          <a:graphicData uri="http://schemas.openxmlformats.org/drawingml/2006/table">
            <a:tbl>
              <a:tblPr firstRow="1" bandRow="1">
                <a:tableStyleId>{5C22544A-7EE6-4342-B048-85BDC9FD1C3A}</a:tableStyleId>
              </a:tblPr>
              <a:tblGrid>
                <a:gridCol w="2409372">
                  <a:extLst>
                    <a:ext uri="{9D8B030D-6E8A-4147-A177-3AD203B41FA5}">
                      <a16:colId xmlns:a16="http://schemas.microsoft.com/office/drawing/2014/main" val="414389107"/>
                    </a:ext>
                  </a:extLst>
                </a:gridCol>
                <a:gridCol w="2409372">
                  <a:extLst>
                    <a:ext uri="{9D8B030D-6E8A-4147-A177-3AD203B41FA5}">
                      <a16:colId xmlns:a16="http://schemas.microsoft.com/office/drawing/2014/main" val="4276706735"/>
                    </a:ext>
                  </a:extLst>
                </a:gridCol>
              </a:tblGrid>
              <a:tr h="338425">
                <a:tc>
                  <a:txBody>
                    <a:bodyPr/>
                    <a:lstStyle/>
                    <a:p>
                      <a:r>
                        <a:rPr lang="en-US" dirty="0"/>
                        <a:t>Rating Score</a:t>
                      </a:r>
                    </a:p>
                  </a:txBody>
                  <a:tcPr/>
                </a:tc>
                <a:tc>
                  <a:txBody>
                    <a:bodyPr/>
                    <a:lstStyle/>
                    <a:p>
                      <a:r>
                        <a:rPr lang="en-US" dirty="0"/>
                        <a:t>Number of rows</a:t>
                      </a:r>
                    </a:p>
                  </a:txBody>
                  <a:tcPr/>
                </a:tc>
                <a:extLst>
                  <a:ext uri="{0D108BD9-81ED-4DB2-BD59-A6C34878D82A}">
                    <a16:rowId xmlns:a16="http://schemas.microsoft.com/office/drawing/2014/main" val="868621062"/>
                  </a:ext>
                </a:extLst>
              </a:tr>
              <a:tr h="338425">
                <a:tc>
                  <a:txBody>
                    <a:bodyPr/>
                    <a:lstStyle/>
                    <a:p>
                      <a:r>
                        <a:rPr lang="en-US" dirty="0"/>
                        <a:t>1.0</a:t>
                      </a:r>
                    </a:p>
                  </a:txBody>
                  <a:tcPr/>
                </a:tc>
                <a:tc>
                  <a:txBody>
                    <a:bodyPr/>
                    <a:lstStyle/>
                    <a:p>
                      <a:r>
                        <a:rPr lang="en-US" dirty="0"/>
                        <a:t>410</a:t>
                      </a:r>
                    </a:p>
                  </a:txBody>
                  <a:tcPr/>
                </a:tc>
                <a:extLst>
                  <a:ext uri="{0D108BD9-81ED-4DB2-BD59-A6C34878D82A}">
                    <a16:rowId xmlns:a16="http://schemas.microsoft.com/office/drawing/2014/main" val="501947051"/>
                  </a:ext>
                </a:extLst>
              </a:tr>
              <a:tr h="338425">
                <a:tc>
                  <a:txBody>
                    <a:bodyPr/>
                    <a:lstStyle/>
                    <a:p>
                      <a:r>
                        <a:rPr lang="en-US" dirty="0"/>
                        <a:t>2.0</a:t>
                      </a:r>
                    </a:p>
                  </a:txBody>
                  <a:tcPr/>
                </a:tc>
                <a:tc>
                  <a:txBody>
                    <a:bodyPr/>
                    <a:lstStyle/>
                    <a:p>
                      <a:r>
                        <a:rPr lang="en-US" dirty="0"/>
                        <a:t>402</a:t>
                      </a:r>
                    </a:p>
                  </a:txBody>
                  <a:tcPr/>
                </a:tc>
                <a:extLst>
                  <a:ext uri="{0D108BD9-81ED-4DB2-BD59-A6C34878D82A}">
                    <a16:rowId xmlns:a16="http://schemas.microsoft.com/office/drawing/2014/main" val="1357072828"/>
                  </a:ext>
                </a:extLst>
              </a:tr>
              <a:tr h="338425">
                <a:tc>
                  <a:txBody>
                    <a:bodyPr/>
                    <a:lstStyle/>
                    <a:p>
                      <a:r>
                        <a:rPr lang="en-US" dirty="0"/>
                        <a:t>3.0</a:t>
                      </a:r>
                    </a:p>
                  </a:txBody>
                  <a:tcPr/>
                </a:tc>
                <a:tc>
                  <a:txBody>
                    <a:bodyPr/>
                    <a:lstStyle/>
                    <a:p>
                      <a:r>
                        <a:rPr lang="en-US" dirty="0"/>
                        <a:t>1499</a:t>
                      </a:r>
                    </a:p>
                  </a:txBody>
                  <a:tcPr/>
                </a:tc>
                <a:extLst>
                  <a:ext uri="{0D108BD9-81ED-4DB2-BD59-A6C34878D82A}">
                    <a16:rowId xmlns:a16="http://schemas.microsoft.com/office/drawing/2014/main" val="10236495"/>
                  </a:ext>
                </a:extLst>
              </a:tr>
              <a:tr h="338425">
                <a:tc>
                  <a:txBody>
                    <a:bodyPr/>
                    <a:lstStyle/>
                    <a:p>
                      <a:r>
                        <a:rPr lang="en-US" dirty="0"/>
                        <a:t>4.0</a:t>
                      </a:r>
                    </a:p>
                  </a:txBody>
                  <a:tcPr/>
                </a:tc>
                <a:tc>
                  <a:txBody>
                    <a:bodyPr/>
                    <a:lstStyle/>
                    <a:p>
                      <a:r>
                        <a:rPr lang="en-US" dirty="0"/>
                        <a:t>8541</a:t>
                      </a:r>
                    </a:p>
                  </a:txBody>
                  <a:tcPr/>
                </a:tc>
                <a:extLst>
                  <a:ext uri="{0D108BD9-81ED-4DB2-BD59-A6C34878D82A}">
                    <a16:rowId xmlns:a16="http://schemas.microsoft.com/office/drawing/2014/main" val="3397936168"/>
                  </a:ext>
                </a:extLst>
              </a:tr>
              <a:tr h="338425">
                <a:tc>
                  <a:txBody>
                    <a:bodyPr/>
                    <a:lstStyle/>
                    <a:p>
                      <a:r>
                        <a:rPr lang="en-US" dirty="0"/>
                        <a:t>5.0</a:t>
                      </a:r>
                    </a:p>
                  </a:txBody>
                  <a:tcPr/>
                </a:tc>
                <a:tc>
                  <a:txBody>
                    <a:bodyPr/>
                    <a:lstStyle/>
                    <a:p>
                      <a:r>
                        <a:rPr lang="en-US" dirty="0"/>
                        <a:t>23775</a:t>
                      </a:r>
                    </a:p>
                  </a:txBody>
                  <a:tcPr/>
                </a:tc>
                <a:extLst>
                  <a:ext uri="{0D108BD9-81ED-4DB2-BD59-A6C34878D82A}">
                    <a16:rowId xmlns:a16="http://schemas.microsoft.com/office/drawing/2014/main" val="4019276299"/>
                  </a:ext>
                </a:extLst>
              </a:tr>
            </a:tbl>
          </a:graphicData>
        </a:graphic>
      </p:graphicFrame>
      <p:sp>
        <p:nvSpPr>
          <p:cNvPr id="7" name="TextBox 6">
            <a:extLst>
              <a:ext uri="{FF2B5EF4-FFF2-40B4-BE49-F238E27FC236}">
                <a16:creationId xmlns:a16="http://schemas.microsoft.com/office/drawing/2014/main" id="{91FCF700-5610-6149-8DA8-FBA0BE908115}"/>
              </a:ext>
            </a:extLst>
          </p:cNvPr>
          <p:cNvSpPr txBox="1"/>
          <p:nvPr/>
        </p:nvSpPr>
        <p:spPr>
          <a:xfrm>
            <a:off x="7080424" y="4673600"/>
            <a:ext cx="3728008" cy="369332"/>
          </a:xfrm>
          <a:prstGeom prst="rect">
            <a:avLst/>
          </a:prstGeom>
          <a:noFill/>
        </p:spPr>
        <p:txBody>
          <a:bodyPr wrap="none" rtlCol="0">
            <a:spAutoFit/>
          </a:bodyPr>
          <a:lstStyle/>
          <a:p>
            <a:r>
              <a:rPr lang="en-US" dirty="0"/>
              <a:t>The F1-Score for this dataset was 67%</a:t>
            </a:r>
          </a:p>
        </p:txBody>
      </p:sp>
      <p:sp>
        <p:nvSpPr>
          <p:cNvPr id="3" name="TextBox 2">
            <a:extLst>
              <a:ext uri="{FF2B5EF4-FFF2-40B4-BE49-F238E27FC236}">
                <a16:creationId xmlns:a16="http://schemas.microsoft.com/office/drawing/2014/main" id="{DBD0AE33-B263-BE46-B534-BC1A5B1F0552}"/>
              </a:ext>
            </a:extLst>
          </p:cNvPr>
          <p:cNvSpPr txBox="1"/>
          <p:nvPr/>
        </p:nvSpPr>
        <p:spPr>
          <a:xfrm>
            <a:off x="7080424" y="5442857"/>
            <a:ext cx="3728008" cy="923330"/>
          </a:xfrm>
          <a:prstGeom prst="rect">
            <a:avLst/>
          </a:prstGeom>
          <a:noFill/>
        </p:spPr>
        <p:txBody>
          <a:bodyPr wrap="square" rtlCol="0">
            <a:spAutoFit/>
          </a:bodyPr>
          <a:lstStyle/>
          <a:p>
            <a:r>
              <a:rPr lang="en-US" dirty="0"/>
              <a:t>Reason: </a:t>
            </a:r>
          </a:p>
          <a:p>
            <a:r>
              <a:rPr lang="en-US" dirty="0"/>
              <a:t>1. Class imbalance</a:t>
            </a:r>
          </a:p>
          <a:p>
            <a:r>
              <a:rPr lang="en-US" dirty="0"/>
              <a:t>2. Very difficult to understand scores</a:t>
            </a:r>
          </a:p>
        </p:txBody>
      </p:sp>
    </p:spTree>
    <p:extLst>
      <p:ext uri="{BB962C8B-B14F-4D97-AF65-F5344CB8AC3E}">
        <p14:creationId xmlns:p14="http://schemas.microsoft.com/office/powerpoint/2010/main" val="15197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4957-D28B-0045-8FAC-03D82A242AE2}"/>
              </a:ext>
            </a:extLst>
          </p:cNvPr>
          <p:cNvSpPr>
            <a:spLocks noGrp="1"/>
          </p:cNvSpPr>
          <p:nvPr>
            <p:ph type="title"/>
          </p:nvPr>
        </p:nvSpPr>
        <p:spPr>
          <a:solidFill>
            <a:srgbClr val="FFC000"/>
          </a:solidFill>
        </p:spPr>
        <p:txBody>
          <a:bodyPr/>
          <a:lstStyle/>
          <a:p>
            <a:r>
              <a:rPr lang="en-US" dirty="0"/>
              <a:t>Future Work: Working on multiclass data</a:t>
            </a:r>
          </a:p>
        </p:txBody>
      </p:sp>
      <p:sp>
        <p:nvSpPr>
          <p:cNvPr id="3" name="Content Placeholder 2">
            <a:extLst>
              <a:ext uri="{FF2B5EF4-FFF2-40B4-BE49-F238E27FC236}">
                <a16:creationId xmlns:a16="http://schemas.microsoft.com/office/drawing/2014/main" id="{8165F07F-0AA6-C64C-ACF1-6DBD686B1641}"/>
              </a:ext>
            </a:extLst>
          </p:cNvPr>
          <p:cNvSpPr>
            <a:spLocks noGrp="1"/>
          </p:cNvSpPr>
          <p:nvPr>
            <p:ph idx="1"/>
          </p:nvPr>
        </p:nvSpPr>
        <p:spPr/>
        <p:txBody>
          <a:bodyPr/>
          <a:lstStyle/>
          <a:p>
            <a:r>
              <a:rPr lang="en-US" dirty="0"/>
              <a:t>The Amazon dataset has many columns like review texts, review scores, review date, review username and lots more.</a:t>
            </a:r>
          </a:p>
          <a:p>
            <a:endParaRPr lang="en-US" dirty="0"/>
          </a:p>
          <a:p>
            <a:r>
              <a:rPr lang="en-US" dirty="0"/>
              <a:t>The neighborhood can have 2 set of filters – first find similar review texts and then filter by similar username</a:t>
            </a:r>
          </a:p>
          <a:p>
            <a:endParaRPr lang="en-US" dirty="0"/>
          </a:p>
          <a:p>
            <a:r>
              <a:rPr lang="en-US" dirty="0"/>
              <a:t>One could form a time series with the time when the user posted review and thus form a sequence. Then use LSTM models</a:t>
            </a:r>
          </a:p>
          <a:p>
            <a:endParaRPr lang="en-US" dirty="0"/>
          </a:p>
          <a:p>
            <a:endParaRPr lang="en-US" dirty="0"/>
          </a:p>
        </p:txBody>
      </p:sp>
    </p:spTree>
    <p:extLst>
      <p:ext uri="{BB962C8B-B14F-4D97-AF65-F5344CB8AC3E}">
        <p14:creationId xmlns:p14="http://schemas.microsoft.com/office/powerpoint/2010/main" val="35494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9F10-8E11-DE42-8AC7-8C1DE96D7E9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Summary</a:t>
            </a:r>
          </a:p>
        </p:txBody>
      </p:sp>
      <p:cxnSp>
        <p:nvCxnSpPr>
          <p:cNvPr id="4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9AEF4E40-8509-114D-8E6F-261D9E1B62E4}"/>
              </a:ext>
            </a:extLst>
          </p:cNvPr>
          <p:cNvSpPr>
            <a:spLocks noGrp="1"/>
          </p:cNvSpPr>
          <p:nvPr>
            <p:ph idx="1"/>
          </p:nvPr>
        </p:nvSpPr>
        <p:spPr>
          <a:xfrm>
            <a:off x="4976031" y="963877"/>
            <a:ext cx="6377769" cy="4930246"/>
          </a:xfrm>
        </p:spPr>
        <p:txBody>
          <a:bodyPr anchor="ctr">
            <a:normAutofit/>
          </a:bodyPr>
          <a:lstStyle/>
          <a:p>
            <a:r>
              <a:rPr lang="en-US" sz="2400" dirty="0"/>
              <a:t>The Universal Sentence Encoder captures relational meaning between sentences and hence effective</a:t>
            </a:r>
          </a:p>
          <a:p>
            <a:endParaRPr lang="en-US" sz="2400" dirty="0"/>
          </a:p>
          <a:p>
            <a:r>
              <a:rPr lang="en-US" sz="2400" dirty="0"/>
              <a:t>The baseline models present F1-Scores as 74 for Decision Tree, 82 for KNN whereas neighborhood approach presents F1-score as 84</a:t>
            </a:r>
          </a:p>
          <a:p>
            <a:endParaRPr lang="en-US" sz="2400" dirty="0"/>
          </a:p>
          <a:p>
            <a:r>
              <a:rPr lang="en-US" sz="2400" dirty="0"/>
              <a:t>This concept can be applied to multiclass classification but requires more effort with the neighborhood and experimentation</a:t>
            </a:r>
          </a:p>
        </p:txBody>
      </p:sp>
    </p:spTree>
    <p:extLst>
      <p:ext uri="{BB962C8B-B14F-4D97-AF65-F5344CB8AC3E}">
        <p14:creationId xmlns:p14="http://schemas.microsoft.com/office/powerpoint/2010/main" val="312367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32B12-8FC6-E346-9BE4-22AF590686A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Thank you</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4827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oom, screen, food, table&#10;&#10;Description automatically generated">
            <a:extLst>
              <a:ext uri="{FF2B5EF4-FFF2-40B4-BE49-F238E27FC236}">
                <a16:creationId xmlns:a16="http://schemas.microsoft.com/office/drawing/2014/main" id="{F3389BAA-3C6C-8645-82F9-169C1671174A}"/>
              </a:ext>
            </a:extLst>
          </p:cNvPr>
          <p:cNvPicPr>
            <a:picLocks noChangeAspect="1"/>
          </p:cNvPicPr>
          <p:nvPr/>
        </p:nvPicPr>
        <p:blipFill rotWithShape="1">
          <a:blip r:embed="rId2"/>
          <a:srcRect l="7808" r="2858" b="-1"/>
          <a:stretch/>
        </p:blipFill>
        <p:spPr>
          <a:xfrm>
            <a:off x="2025874" y="1262225"/>
            <a:ext cx="8140252" cy="4578893"/>
          </a:xfrm>
          <a:prstGeom prst="rect">
            <a:avLst/>
          </a:prstGeom>
        </p:spPr>
      </p:pic>
      <p:sp>
        <p:nvSpPr>
          <p:cNvPr id="4" name="TextBox 3">
            <a:extLst>
              <a:ext uri="{FF2B5EF4-FFF2-40B4-BE49-F238E27FC236}">
                <a16:creationId xmlns:a16="http://schemas.microsoft.com/office/drawing/2014/main" id="{2ADC82EE-CEF9-A34A-AC5F-91C34AC9DE0C}"/>
              </a:ext>
            </a:extLst>
          </p:cNvPr>
          <p:cNvSpPr txBox="1"/>
          <p:nvPr/>
        </p:nvSpPr>
        <p:spPr>
          <a:xfrm>
            <a:off x="2025874" y="205184"/>
            <a:ext cx="8140251" cy="769441"/>
          </a:xfrm>
          <a:prstGeom prst="rect">
            <a:avLst/>
          </a:prstGeom>
          <a:gradFill flip="none" rotWithShape="1">
            <a:gsLst>
              <a:gs pos="2000">
                <a:srgbClr val="C00000">
                  <a:shade val="30000"/>
                  <a:satMod val="115000"/>
                </a:srgbClr>
              </a:gs>
              <a:gs pos="50000">
                <a:srgbClr val="C00000">
                  <a:shade val="67500"/>
                  <a:satMod val="115000"/>
                </a:srgbClr>
              </a:gs>
              <a:gs pos="100000">
                <a:srgbClr val="C00000">
                  <a:shade val="100000"/>
                  <a:satMod val="115000"/>
                </a:srgbClr>
              </a:gs>
            </a:gsLst>
            <a:lin ang="2700000" scaled="1"/>
            <a:tileRect/>
          </a:gradFill>
        </p:spPr>
        <p:txBody>
          <a:bodyPr wrap="square" rtlCol="0">
            <a:spAutoFit/>
          </a:bodyPr>
          <a:lstStyle/>
          <a:p>
            <a:pPr algn="ctr"/>
            <a:r>
              <a:rPr lang="en-US" sz="4400" dirty="0">
                <a:solidFill>
                  <a:schemeClr val="bg1"/>
                </a:solidFill>
              </a:rPr>
              <a:t>Problem Statement</a:t>
            </a:r>
          </a:p>
        </p:txBody>
      </p:sp>
      <p:sp>
        <p:nvSpPr>
          <p:cNvPr id="5" name="TextBox 4">
            <a:extLst>
              <a:ext uri="{FF2B5EF4-FFF2-40B4-BE49-F238E27FC236}">
                <a16:creationId xmlns:a16="http://schemas.microsoft.com/office/drawing/2014/main" id="{6E6DCF96-AE90-B342-9A9A-CE82D78B4D84}"/>
              </a:ext>
            </a:extLst>
          </p:cNvPr>
          <p:cNvSpPr txBox="1"/>
          <p:nvPr/>
        </p:nvSpPr>
        <p:spPr>
          <a:xfrm>
            <a:off x="1675816" y="5925630"/>
            <a:ext cx="8840369" cy="646331"/>
          </a:xfrm>
          <a:prstGeom prst="rect">
            <a:avLst/>
          </a:prstGeom>
          <a:noFill/>
        </p:spPr>
        <p:txBody>
          <a:bodyPr wrap="none" rtlCol="0">
            <a:spAutoFit/>
          </a:bodyPr>
          <a:lstStyle/>
          <a:p>
            <a:pPr algn="ctr"/>
            <a:r>
              <a:rPr lang="en-US" dirty="0"/>
              <a:t>Given an IMDB review dataset, identify whether the review text is positive or negative using </a:t>
            </a:r>
          </a:p>
          <a:p>
            <a:pPr algn="ctr"/>
            <a:r>
              <a:rPr lang="en-US" dirty="0"/>
              <a:t>Convolutional Neural Network</a:t>
            </a:r>
          </a:p>
        </p:txBody>
      </p:sp>
    </p:spTree>
    <p:extLst>
      <p:ext uri="{BB962C8B-B14F-4D97-AF65-F5344CB8AC3E}">
        <p14:creationId xmlns:p14="http://schemas.microsoft.com/office/powerpoint/2010/main" val="162996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CCF329-314E-9549-BC93-580D473A80C9}"/>
              </a:ext>
            </a:extLst>
          </p:cNvPr>
          <p:cNvSpPr>
            <a:spLocks noGrp="1"/>
          </p:cNvSpPr>
          <p:nvPr>
            <p:ph type="title"/>
          </p:nvPr>
        </p:nvSpPr>
        <p:spPr>
          <a:xfrm>
            <a:off x="640079" y="2053641"/>
            <a:ext cx="3669161" cy="2760098"/>
          </a:xfrm>
        </p:spPr>
        <p:txBody>
          <a:bodyPr>
            <a:normAutofit/>
          </a:bodyPr>
          <a:lstStyle/>
          <a:p>
            <a:r>
              <a:rPr lang="en-US">
                <a:solidFill>
                  <a:srgbClr val="FFFFFF"/>
                </a:solidFill>
              </a:rPr>
              <a:t>Why convert text to vectors?</a:t>
            </a:r>
          </a:p>
        </p:txBody>
      </p:sp>
      <p:sp>
        <p:nvSpPr>
          <p:cNvPr id="3" name="Content Placeholder 2">
            <a:extLst>
              <a:ext uri="{FF2B5EF4-FFF2-40B4-BE49-F238E27FC236}">
                <a16:creationId xmlns:a16="http://schemas.microsoft.com/office/drawing/2014/main" id="{FA8BD611-DB28-A247-B7CB-2A58AC56CD7B}"/>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The review length is not the same for all reviews </a:t>
            </a:r>
          </a:p>
          <a:p>
            <a:pPr marL="0" indent="0">
              <a:buNone/>
            </a:pPr>
            <a:endParaRPr lang="en-US" sz="2400" dirty="0">
              <a:solidFill>
                <a:srgbClr val="000000"/>
              </a:solidFill>
            </a:endParaRPr>
          </a:p>
          <a:p>
            <a:r>
              <a:rPr lang="en-US" sz="2400" dirty="0">
                <a:solidFill>
                  <a:srgbClr val="000000"/>
                </a:solidFill>
              </a:rPr>
              <a:t>Once converted to vectors, the distance between these points can be calculated to determine which texts are similar.</a:t>
            </a:r>
          </a:p>
          <a:p>
            <a:endParaRPr lang="en-US" sz="2400" dirty="0"/>
          </a:p>
        </p:txBody>
      </p:sp>
    </p:spTree>
    <p:extLst>
      <p:ext uri="{BB962C8B-B14F-4D97-AF65-F5344CB8AC3E}">
        <p14:creationId xmlns:p14="http://schemas.microsoft.com/office/powerpoint/2010/main" val="18821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6412-05C8-1746-B819-9624B699C6BE}"/>
              </a:ext>
            </a:extLst>
          </p:cNvPr>
          <p:cNvSpPr>
            <a:spLocks noGrp="1"/>
          </p:cNvSpPr>
          <p:nvPr>
            <p:ph type="title"/>
          </p:nvPr>
        </p:nvSpPr>
        <p:spPr>
          <a:xfrm>
            <a:off x="838200" y="365125"/>
            <a:ext cx="10515600" cy="1325563"/>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100000" t="100000"/>
            </a:path>
            <a:tileRect r="-100000" b="-100000"/>
          </a:gradFill>
        </p:spPr>
        <p:txBody>
          <a:bodyPr/>
          <a:lstStyle/>
          <a:p>
            <a:pPr algn="ctr"/>
            <a:r>
              <a:rPr lang="en-US" dirty="0"/>
              <a:t>Embedding texts</a:t>
            </a:r>
          </a:p>
        </p:txBody>
      </p:sp>
      <p:sp>
        <p:nvSpPr>
          <p:cNvPr id="3" name="Content Placeholder 2">
            <a:extLst>
              <a:ext uri="{FF2B5EF4-FFF2-40B4-BE49-F238E27FC236}">
                <a16:creationId xmlns:a16="http://schemas.microsoft.com/office/drawing/2014/main" id="{6FD24261-1FBB-D946-9E36-BC90AE70AF41}"/>
              </a:ext>
            </a:extLst>
          </p:cNvPr>
          <p:cNvSpPr>
            <a:spLocks noGrp="1"/>
          </p:cNvSpPr>
          <p:nvPr>
            <p:ph idx="1"/>
          </p:nvPr>
        </p:nvSpPr>
        <p:spPr/>
        <p:txBody>
          <a:bodyPr/>
          <a:lstStyle/>
          <a:p>
            <a:r>
              <a:rPr lang="en-US" dirty="0"/>
              <a:t>Word embedding and sentence embedding are different</a:t>
            </a:r>
          </a:p>
          <a:p>
            <a:endParaRPr lang="en-US" dirty="0"/>
          </a:p>
          <a:p>
            <a:r>
              <a:rPr lang="en-US" dirty="0"/>
              <a:t>Sentence embedding cannot be derived from word embeddings directly</a:t>
            </a:r>
          </a:p>
          <a:p>
            <a:pPr marL="0" indent="0">
              <a:buNone/>
            </a:pPr>
            <a:endParaRPr lang="en-US" dirty="0"/>
          </a:p>
          <a:p>
            <a:r>
              <a:rPr lang="en-US" dirty="0"/>
              <a:t>Google’s Universal Sentence Encoder</a:t>
            </a:r>
          </a:p>
        </p:txBody>
      </p:sp>
    </p:spTree>
    <p:extLst>
      <p:ext uri="{BB962C8B-B14F-4D97-AF65-F5344CB8AC3E}">
        <p14:creationId xmlns:p14="http://schemas.microsoft.com/office/powerpoint/2010/main" val="5004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EA887-6730-E848-ABF4-82E603B0707D}"/>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Universal Sentence Encoder</a:t>
            </a:r>
          </a:p>
        </p:txBody>
      </p:sp>
      <p:graphicFrame>
        <p:nvGraphicFramePr>
          <p:cNvPr id="5" name="Content Placeholder 2">
            <a:extLst>
              <a:ext uri="{FF2B5EF4-FFF2-40B4-BE49-F238E27FC236}">
                <a16:creationId xmlns:a16="http://schemas.microsoft.com/office/drawing/2014/main" id="{F5A14C98-E5C9-4884-A3A7-0A02248E049D}"/>
              </a:ext>
            </a:extLst>
          </p:cNvPr>
          <p:cNvGraphicFramePr>
            <a:graphicFrameLocks noGrp="1"/>
          </p:cNvGraphicFramePr>
          <p:nvPr>
            <p:ph idx="1"/>
            <p:extLst>
              <p:ext uri="{D42A27DB-BD31-4B8C-83A1-F6EECF244321}">
                <p14:modId xmlns:p14="http://schemas.microsoft.com/office/powerpoint/2010/main" val="13678724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7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3AB3-F3A2-024B-84CB-7F9C648CA98E}"/>
              </a:ext>
            </a:extLst>
          </p:cNvPr>
          <p:cNvSpPr>
            <a:spLocks noGrp="1"/>
          </p:cNvSpPr>
          <p:nvPr>
            <p:ph type="title"/>
          </p:nvPr>
        </p:nvSpPr>
        <p:spPr>
          <a:xfrm>
            <a:off x="838200" y="365125"/>
            <a:ext cx="10515600" cy="1325563"/>
          </a:xfrm>
          <a:solidFill>
            <a:srgbClr val="C00000"/>
          </a:solidFill>
        </p:spPr>
        <p:txBody>
          <a:bodyPr/>
          <a:lstStyle/>
          <a:p>
            <a:pPr algn="ctr"/>
            <a:r>
              <a:rPr lang="en-US" dirty="0">
                <a:solidFill>
                  <a:schemeClr val="bg1"/>
                </a:solidFill>
              </a:rPr>
              <a:t>Why Universal Sentence Encoder?</a:t>
            </a:r>
          </a:p>
        </p:txBody>
      </p:sp>
      <p:pic>
        <p:nvPicPr>
          <p:cNvPr id="5" name="Content Placeholder 4" descr="A close up of a sign&#10;&#10;Description automatically generated">
            <a:extLst>
              <a:ext uri="{FF2B5EF4-FFF2-40B4-BE49-F238E27FC236}">
                <a16:creationId xmlns:a16="http://schemas.microsoft.com/office/drawing/2014/main" id="{7510C413-B594-E343-B890-A70C264F101C}"/>
              </a:ext>
            </a:extLst>
          </p:cNvPr>
          <p:cNvPicPr>
            <a:picLocks noGrp="1" noChangeAspect="1"/>
          </p:cNvPicPr>
          <p:nvPr>
            <p:ph idx="1"/>
          </p:nvPr>
        </p:nvPicPr>
        <p:blipFill>
          <a:blip r:embed="rId2"/>
          <a:stretch>
            <a:fillRect/>
          </a:stretch>
        </p:blipFill>
        <p:spPr>
          <a:xfrm>
            <a:off x="838200" y="1690688"/>
            <a:ext cx="10515600" cy="2816504"/>
          </a:xfrm>
        </p:spPr>
      </p:pic>
      <p:sp>
        <p:nvSpPr>
          <p:cNvPr id="6" name="TextBox 5">
            <a:extLst>
              <a:ext uri="{FF2B5EF4-FFF2-40B4-BE49-F238E27FC236}">
                <a16:creationId xmlns:a16="http://schemas.microsoft.com/office/drawing/2014/main" id="{012FA585-CA85-3346-8718-62E64EAAD2C1}"/>
              </a:ext>
            </a:extLst>
          </p:cNvPr>
          <p:cNvSpPr txBox="1"/>
          <p:nvPr/>
        </p:nvSpPr>
        <p:spPr>
          <a:xfrm>
            <a:off x="1598102" y="4849538"/>
            <a:ext cx="8995796" cy="1200329"/>
          </a:xfrm>
          <a:prstGeom prst="rect">
            <a:avLst/>
          </a:prstGeom>
          <a:noFill/>
        </p:spPr>
        <p:txBody>
          <a:bodyPr wrap="none" rtlCol="0">
            <a:spAutoFit/>
          </a:bodyPr>
          <a:lstStyle/>
          <a:p>
            <a:pPr algn="ctr"/>
            <a:r>
              <a:rPr lang="en-US" sz="2400" dirty="0"/>
              <a:t>The first 2 sentences are similar and the third one is different</a:t>
            </a:r>
          </a:p>
          <a:p>
            <a:pPr algn="ctr"/>
            <a:endParaRPr lang="en-US" sz="2400" dirty="0"/>
          </a:p>
          <a:p>
            <a:pPr algn="ctr"/>
            <a:r>
              <a:rPr lang="en-US" sz="2400" dirty="0"/>
              <a:t>It considers the relational meaning of the word, sentence or paragraph</a:t>
            </a:r>
          </a:p>
        </p:txBody>
      </p:sp>
    </p:spTree>
    <p:extLst>
      <p:ext uri="{BB962C8B-B14F-4D97-AF65-F5344CB8AC3E}">
        <p14:creationId xmlns:p14="http://schemas.microsoft.com/office/powerpoint/2010/main" val="12583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8A90-AF71-B045-AD57-3B722F559F38}"/>
              </a:ext>
            </a:extLst>
          </p:cNvPr>
          <p:cNvSpPr>
            <a:spLocks noGrp="1"/>
          </p:cNvSpPr>
          <p:nvPr>
            <p:ph type="title"/>
          </p:nvPr>
        </p:nvSpPr>
        <p:spPr>
          <a:xfrm>
            <a:off x="838200" y="321132"/>
            <a:ext cx="10515600" cy="1325563"/>
          </a:xfrm>
          <a:solidFill>
            <a:schemeClr val="accent1"/>
          </a:solidFill>
        </p:spPr>
        <p:txBody>
          <a:bodyPr/>
          <a:lstStyle/>
          <a:p>
            <a:pPr algn="ctr"/>
            <a:r>
              <a:rPr lang="en-US" dirty="0">
                <a:solidFill>
                  <a:schemeClr val="bg1"/>
                </a:solidFill>
              </a:rPr>
              <a:t>Baseline models</a:t>
            </a:r>
          </a:p>
        </p:txBody>
      </p:sp>
      <p:pic>
        <p:nvPicPr>
          <p:cNvPr id="5" name="Picture 4" descr="A picture containing food&#10;&#10;Description automatically generated">
            <a:extLst>
              <a:ext uri="{FF2B5EF4-FFF2-40B4-BE49-F238E27FC236}">
                <a16:creationId xmlns:a16="http://schemas.microsoft.com/office/drawing/2014/main" id="{F5A03C6F-9240-1948-A9D9-090D6992A71B}"/>
              </a:ext>
            </a:extLst>
          </p:cNvPr>
          <p:cNvPicPr>
            <a:picLocks noChangeAspect="1"/>
          </p:cNvPicPr>
          <p:nvPr/>
        </p:nvPicPr>
        <p:blipFill>
          <a:blip r:embed="rId3"/>
          <a:stretch>
            <a:fillRect/>
          </a:stretch>
        </p:blipFill>
        <p:spPr>
          <a:xfrm>
            <a:off x="2285556" y="2082575"/>
            <a:ext cx="2987528" cy="2380343"/>
          </a:xfrm>
          <a:prstGeom prst="rect">
            <a:avLst/>
          </a:prstGeom>
          <a:ln>
            <a:solidFill>
              <a:schemeClr val="tx1"/>
            </a:solidFill>
          </a:ln>
        </p:spPr>
      </p:pic>
      <p:sp>
        <p:nvSpPr>
          <p:cNvPr id="6" name="TextBox 5">
            <a:extLst>
              <a:ext uri="{FF2B5EF4-FFF2-40B4-BE49-F238E27FC236}">
                <a16:creationId xmlns:a16="http://schemas.microsoft.com/office/drawing/2014/main" id="{05F36217-6BAC-7B49-82A3-EA9D6FDAFCB7}"/>
              </a:ext>
            </a:extLst>
          </p:cNvPr>
          <p:cNvSpPr txBox="1"/>
          <p:nvPr/>
        </p:nvSpPr>
        <p:spPr>
          <a:xfrm>
            <a:off x="2431130" y="4804229"/>
            <a:ext cx="2696379" cy="923330"/>
          </a:xfrm>
          <a:prstGeom prst="rect">
            <a:avLst/>
          </a:prstGeom>
          <a:noFill/>
        </p:spPr>
        <p:txBody>
          <a:bodyPr wrap="none" rtlCol="0">
            <a:spAutoFit/>
          </a:bodyPr>
          <a:lstStyle/>
          <a:p>
            <a:pPr algn="ctr"/>
            <a:r>
              <a:rPr lang="en-US" dirty="0"/>
              <a:t>K Nearest Neighbor</a:t>
            </a:r>
          </a:p>
          <a:p>
            <a:pPr algn="ctr"/>
            <a:r>
              <a:rPr lang="en-US" dirty="0"/>
              <a:t>(Voting based approach </a:t>
            </a:r>
          </a:p>
          <a:p>
            <a:pPr algn="ctr"/>
            <a:r>
              <a:rPr lang="en-US" dirty="0"/>
              <a:t>From its nearest elements)</a:t>
            </a:r>
          </a:p>
        </p:txBody>
      </p:sp>
      <p:pic>
        <p:nvPicPr>
          <p:cNvPr id="8" name="Picture 7" descr="A picture containing drawing&#10;&#10;Description automatically generated">
            <a:extLst>
              <a:ext uri="{FF2B5EF4-FFF2-40B4-BE49-F238E27FC236}">
                <a16:creationId xmlns:a16="http://schemas.microsoft.com/office/drawing/2014/main" id="{A65BA159-01C0-2D4B-AA8E-518E32FFCC86}"/>
              </a:ext>
            </a:extLst>
          </p:cNvPr>
          <p:cNvPicPr>
            <a:picLocks noChangeAspect="1"/>
          </p:cNvPicPr>
          <p:nvPr/>
        </p:nvPicPr>
        <p:blipFill>
          <a:blip r:embed="rId4"/>
          <a:stretch>
            <a:fillRect/>
          </a:stretch>
        </p:blipFill>
        <p:spPr>
          <a:xfrm>
            <a:off x="7366443" y="2082575"/>
            <a:ext cx="2540001" cy="2430518"/>
          </a:xfrm>
          <a:prstGeom prst="rect">
            <a:avLst/>
          </a:prstGeom>
          <a:ln>
            <a:solidFill>
              <a:schemeClr val="tx1"/>
            </a:solidFill>
          </a:ln>
        </p:spPr>
      </p:pic>
      <p:sp>
        <p:nvSpPr>
          <p:cNvPr id="9" name="TextBox 8">
            <a:extLst>
              <a:ext uri="{FF2B5EF4-FFF2-40B4-BE49-F238E27FC236}">
                <a16:creationId xmlns:a16="http://schemas.microsoft.com/office/drawing/2014/main" id="{273C775B-C20E-6D40-9CB3-170D7F342EFC}"/>
              </a:ext>
            </a:extLst>
          </p:cNvPr>
          <p:cNvSpPr txBox="1"/>
          <p:nvPr/>
        </p:nvSpPr>
        <p:spPr>
          <a:xfrm>
            <a:off x="7011446" y="4804229"/>
            <a:ext cx="3249993" cy="923330"/>
          </a:xfrm>
          <a:prstGeom prst="rect">
            <a:avLst/>
          </a:prstGeom>
          <a:noFill/>
        </p:spPr>
        <p:txBody>
          <a:bodyPr wrap="none" rtlCol="0">
            <a:spAutoFit/>
          </a:bodyPr>
          <a:lstStyle/>
          <a:p>
            <a:pPr algn="ctr"/>
            <a:r>
              <a:rPr lang="en-US" dirty="0"/>
              <a:t>Decision Tree</a:t>
            </a:r>
          </a:p>
          <a:p>
            <a:pPr algn="ctr"/>
            <a:r>
              <a:rPr lang="en-US" dirty="0"/>
              <a:t>(Each leaf is target label </a:t>
            </a:r>
          </a:p>
          <a:p>
            <a:pPr algn="ctr"/>
            <a:r>
              <a:rPr lang="en-US" dirty="0"/>
              <a:t>and branches are feature values)</a:t>
            </a:r>
          </a:p>
        </p:txBody>
      </p:sp>
    </p:spTree>
    <p:extLst>
      <p:ext uri="{BB962C8B-B14F-4D97-AF65-F5344CB8AC3E}">
        <p14:creationId xmlns:p14="http://schemas.microsoft.com/office/powerpoint/2010/main" val="341982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845A-0088-3744-A32C-2F88857C2414}"/>
              </a:ext>
            </a:extLst>
          </p:cNvPr>
          <p:cNvSpPr>
            <a:spLocks noGrp="1"/>
          </p:cNvSpPr>
          <p:nvPr>
            <p:ph type="title"/>
          </p:nvPr>
        </p:nvSpPr>
        <p:spPr>
          <a:solidFill>
            <a:schemeClr val="accent1"/>
          </a:solidFill>
        </p:spPr>
        <p:txBody>
          <a:bodyPr/>
          <a:lstStyle/>
          <a:p>
            <a:pPr algn="ctr"/>
            <a:r>
              <a:rPr lang="en-US" dirty="0">
                <a:solidFill>
                  <a:schemeClr val="bg1"/>
                </a:solidFill>
              </a:rPr>
              <a:t>Baseline model results</a:t>
            </a:r>
          </a:p>
        </p:txBody>
      </p:sp>
      <p:sp>
        <p:nvSpPr>
          <p:cNvPr id="3" name="Text Placeholder 2">
            <a:extLst>
              <a:ext uri="{FF2B5EF4-FFF2-40B4-BE49-F238E27FC236}">
                <a16:creationId xmlns:a16="http://schemas.microsoft.com/office/drawing/2014/main" id="{545E96D1-2E77-9E43-BAE3-3CB4EF8BD082}"/>
              </a:ext>
            </a:extLst>
          </p:cNvPr>
          <p:cNvSpPr>
            <a:spLocks noGrp="1"/>
          </p:cNvSpPr>
          <p:nvPr>
            <p:ph type="body" idx="1"/>
          </p:nvPr>
        </p:nvSpPr>
        <p:spPr/>
        <p:txBody>
          <a:bodyPr/>
          <a:lstStyle/>
          <a:p>
            <a:pPr algn="ctr"/>
            <a:r>
              <a:rPr lang="en-US" dirty="0"/>
              <a:t>K-Nearest Neighbor</a:t>
            </a:r>
          </a:p>
        </p:txBody>
      </p:sp>
      <p:graphicFrame>
        <p:nvGraphicFramePr>
          <p:cNvPr id="7" name="Content Placeholder 6">
            <a:extLst>
              <a:ext uri="{FF2B5EF4-FFF2-40B4-BE49-F238E27FC236}">
                <a16:creationId xmlns:a16="http://schemas.microsoft.com/office/drawing/2014/main" id="{DCCEEFBC-0A7C-4E46-8BE1-CE6666EE7A09}"/>
              </a:ext>
            </a:extLst>
          </p:cNvPr>
          <p:cNvGraphicFramePr>
            <a:graphicFrameLocks noGrp="1"/>
          </p:cNvGraphicFramePr>
          <p:nvPr>
            <p:ph sz="half" idx="2"/>
            <p:extLst>
              <p:ext uri="{D42A27DB-BD31-4B8C-83A1-F6EECF244321}">
                <p14:modId xmlns:p14="http://schemas.microsoft.com/office/powerpoint/2010/main" val="1870282723"/>
              </p:ext>
            </p:extLst>
          </p:nvPr>
        </p:nvGraphicFramePr>
        <p:xfrm>
          <a:off x="1448594" y="3006726"/>
          <a:ext cx="4284548" cy="2170116"/>
        </p:xfrm>
        <a:graphic>
          <a:graphicData uri="http://schemas.openxmlformats.org/drawingml/2006/table">
            <a:tbl>
              <a:tblPr firstRow="1" firstCol="1" bandRow="1">
                <a:tableStyleId>{5C22544A-7EE6-4342-B048-85BDC9FD1C3A}</a:tableStyleId>
              </a:tblPr>
              <a:tblGrid>
                <a:gridCol w="1115157">
                  <a:extLst>
                    <a:ext uri="{9D8B030D-6E8A-4147-A177-3AD203B41FA5}">
                      <a16:colId xmlns:a16="http://schemas.microsoft.com/office/drawing/2014/main" val="840172145"/>
                    </a:ext>
                  </a:extLst>
                </a:gridCol>
                <a:gridCol w="807884">
                  <a:extLst>
                    <a:ext uri="{9D8B030D-6E8A-4147-A177-3AD203B41FA5}">
                      <a16:colId xmlns:a16="http://schemas.microsoft.com/office/drawing/2014/main" val="1956868725"/>
                    </a:ext>
                  </a:extLst>
                </a:gridCol>
                <a:gridCol w="683594">
                  <a:extLst>
                    <a:ext uri="{9D8B030D-6E8A-4147-A177-3AD203B41FA5}">
                      <a16:colId xmlns:a16="http://schemas.microsoft.com/office/drawing/2014/main" val="4053135126"/>
                    </a:ext>
                  </a:extLst>
                </a:gridCol>
                <a:gridCol w="807884">
                  <a:extLst>
                    <a:ext uri="{9D8B030D-6E8A-4147-A177-3AD203B41FA5}">
                      <a16:colId xmlns:a16="http://schemas.microsoft.com/office/drawing/2014/main" val="2753786212"/>
                    </a:ext>
                  </a:extLst>
                </a:gridCol>
                <a:gridCol w="870029">
                  <a:extLst>
                    <a:ext uri="{9D8B030D-6E8A-4147-A177-3AD203B41FA5}">
                      <a16:colId xmlns:a16="http://schemas.microsoft.com/office/drawing/2014/main" val="3988988386"/>
                    </a:ext>
                  </a:extLst>
                </a:gridCol>
              </a:tblGrid>
              <a:tr h="361686">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Precision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Recall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F1-Score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Support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5560117"/>
                  </a:ext>
                </a:extLst>
              </a:tr>
              <a:tr h="361686">
                <a:tc>
                  <a:txBody>
                    <a:bodyPr/>
                    <a:lstStyle/>
                    <a:p>
                      <a:pPr marL="0" marR="0">
                        <a:spcBef>
                          <a:spcPts val="0"/>
                        </a:spcBef>
                        <a:spcAft>
                          <a:spcPts val="0"/>
                        </a:spcAft>
                      </a:pPr>
                      <a:r>
                        <a:rPr lang="en-US" sz="1200">
                          <a:effectLst/>
                        </a:rPr>
                        <a:t>Negative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0.80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8208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2186036"/>
                  </a:ext>
                </a:extLst>
              </a:tr>
              <a:tr h="361686">
                <a:tc>
                  <a:txBody>
                    <a:bodyPr/>
                    <a:lstStyle/>
                    <a:p>
                      <a:pPr marL="0" marR="0">
                        <a:spcBef>
                          <a:spcPts val="0"/>
                        </a:spcBef>
                        <a:spcAft>
                          <a:spcPts val="0"/>
                        </a:spcAft>
                      </a:pPr>
                      <a:r>
                        <a:rPr lang="en-US" sz="1200">
                          <a:effectLst/>
                        </a:rPr>
                        <a:t>Positive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8292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3311956"/>
                  </a:ext>
                </a:extLst>
              </a:tr>
              <a:tr h="361686">
                <a:tc>
                  <a:txBody>
                    <a:bodyPr/>
                    <a:lstStyle/>
                    <a:p>
                      <a:pPr marL="0" marR="0">
                        <a:spcBef>
                          <a:spcPts val="0"/>
                        </a:spcBef>
                        <a:spcAft>
                          <a:spcPts val="0"/>
                        </a:spcAft>
                      </a:pPr>
                      <a:r>
                        <a:rPr lang="en-US" sz="1200">
                          <a:effectLst/>
                        </a:rPr>
                        <a:t>Accuracy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16500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0661910"/>
                  </a:ext>
                </a:extLst>
              </a:tr>
              <a:tr h="361686">
                <a:tc>
                  <a:txBody>
                    <a:bodyPr/>
                    <a:lstStyle/>
                    <a:p>
                      <a:pPr marL="0" marR="0">
                        <a:spcBef>
                          <a:spcPts val="0"/>
                        </a:spcBef>
                        <a:spcAft>
                          <a:spcPts val="0"/>
                        </a:spcAft>
                      </a:pPr>
                      <a:r>
                        <a:rPr lang="en-US" sz="1200">
                          <a:effectLst/>
                        </a:rPr>
                        <a:t>Macro avg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16500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9345557"/>
                  </a:ext>
                </a:extLst>
              </a:tr>
              <a:tr h="361686">
                <a:tc>
                  <a:txBody>
                    <a:bodyPr/>
                    <a:lstStyle/>
                    <a:p>
                      <a:pPr marL="0" marR="0">
                        <a:spcBef>
                          <a:spcPts val="0"/>
                        </a:spcBef>
                        <a:spcAft>
                          <a:spcPts val="0"/>
                        </a:spcAft>
                      </a:pPr>
                      <a:r>
                        <a:rPr lang="en-US" sz="1200">
                          <a:effectLst/>
                        </a:rPr>
                        <a:t>Weighted avg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16500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2045483"/>
                  </a:ext>
                </a:extLst>
              </a:tr>
            </a:tbl>
          </a:graphicData>
        </a:graphic>
      </p:graphicFrame>
      <p:sp>
        <p:nvSpPr>
          <p:cNvPr id="5" name="Text Placeholder 4">
            <a:extLst>
              <a:ext uri="{FF2B5EF4-FFF2-40B4-BE49-F238E27FC236}">
                <a16:creationId xmlns:a16="http://schemas.microsoft.com/office/drawing/2014/main" id="{72FCC742-B04C-B240-A6D0-D1550A43A852}"/>
              </a:ext>
            </a:extLst>
          </p:cNvPr>
          <p:cNvSpPr>
            <a:spLocks noGrp="1"/>
          </p:cNvSpPr>
          <p:nvPr>
            <p:ph type="body" sz="quarter" idx="3"/>
          </p:nvPr>
        </p:nvSpPr>
        <p:spPr/>
        <p:txBody>
          <a:bodyPr/>
          <a:lstStyle/>
          <a:p>
            <a:pPr algn="ctr"/>
            <a:r>
              <a:rPr lang="en-US" dirty="0"/>
              <a:t>Decision Tree</a:t>
            </a:r>
          </a:p>
        </p:txBody>
      </p:sp>
      <p:graphicFrame>
        <p:nvGraphicFramePr>
          <p:cNvPr id="8" name="Content Placeholder 7">
            <a:extLst>
              <a:ext uri="{FF2B5EF4-FFF2-40B4-BE49-F238E27FC236}">
                <a16:creationId xmlns:a16="http://schemas.microsoft.com/office/drawing/2014/main" id="{69B9540D-9B09-794A-B8A2-7036AC39B8BA}"/>
              </a:ext>
            </a:extLst>
          </p:cNvPr>
          <p:cNvGraphicFramePr>
            <a:graphicFrameLocks noGrp="1"/>
          </p:cNvGraphicFramePr>
          <p:nvPr>
            <p:ph sz="quarter" idx="4"/>
            <p:extLst>
              <p:ext uri="{D42A27DB-BD31-4B8C-83A1-F6EECF244321}">
                <p14:modId xmlns:p14="http://schemas.microsoft.com/office/powerpoint/2010/main" val="4163629415"/>
              </p:ext>
            </p:extLst>
          </p:nvPr>
        </p:nvGraphicFramePr>
        <p:xfrm>
          <a:off x="6793706" y="3006725"/>
          <a:ext cx="3940175" cy="2170110"/>
        </p:xfrm>
        <a:graphic>
          <a:graphicData uri="http://schemas.openxmlformats.org/drawingml/2006/table">
            <a:tbl>
              <a:tblPr firstRow="1" firstCol="1" bandRow="1">
                <a:tableStyleId>{5C22544A-7EE6-4342-B048-85BDC9FD1C3A}</a:tableStyleId>
              </a:tblPr>
              <a:tblGrid>
                <a:gridCol w="1025525">
                  <a:extLst>
                    <a:ext uri="{9D8B030D-6E8A-4147-A177-3AD203B41FA5}">
                      <a16:colId xmlns:a16="http://schemas.microsoft.com/office/drawing/2014/main" val="668933832"/>
                    </a:ext>
                  </a:extLst>
                </a:gridCol>
                <a:gridCol w="742950">
                  <a:extLst>
                    <a:ext uri="{9D8B030D-6E8A-4147-A177-3AD203B41FA5}">
                      <a16:colId xmlns:a16="http://schemas.microsoft.com/office/drawing/2014/main" val="783473909"/>
                    </a:ext>
                  </a:extLst>
                </a:gridCol>
                <a:gridCol w="628650">
                  <a:extLst>
                    <a:ext uri="{9D8B030D-6E8A-4147-A177-3AD203B41FA5}">
                      <a16:colId xmlns:a16="http://schemas.microsoft.com/office/drawing/2014/main" val="3479012208"/>
                    </a:ext>
                  </a:extLst>
                </a:gridCol>
                <a:gridCol w="742950">
                  <a:extLst>
                    <a:ext uri="{9D8B030D-6E8A-4147-A177-3AD203B41FA5}">
                      <a16:colId xmlns:a16="http://schemas.microsoft.com/office/drawing/2014/main" val="752702890"/>
                    </a:ext>
                  </a:extLst>
                </a:gridCol>
                <a:gridCol w="800100">
                  <a:extLst>
                    <a:ext uri="{9D8B030D-6E8A-4147-A177-3AD203B41FA5}">
                      <a16:colId xmlns:a16="http://schemas.microsoft.com/office/drawing/2014/main" val="4046348626"/>
                    </a:ext>
                  </a:extLst>
                </a:gridCol>
              </a:tblGrid>
              <a:tr h="361685">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Precision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Recall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F1-Score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Support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547324"/>
                  </a:ext>
                </a:extLst>
              </a:tr>
              <a:tr h="361685">
                <a:tc>
                  <a:txBody>
                    <a:bodyPr/>
                    <a:lstStyle/>
                    <a:p>
                      <a:pPr marL="0" marR="0">
                        <a:spcBef>
                          <a:spcPts val="0"/>
                        </a:spcBef>
                        <a:spcAft>
                          <a:spcPts val="0"/>
                        </a:spcAft>
                      </a:pPr>
                      <a:r>
                        <a:rPr lang="en-US" sz="1200">
                          <a:effectLst/>
                        </a:rPr>
                        <a:t>Negative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8208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809028"/>
                  </a:ext>
                </a:extLst>
              </a:tr>
              <a:tr h="361685">
                <a:tc>
                  <a:txBody>
                    <a:bodyPr/>
                    <a:lstStyle/>
                    <a:p>
                      <a:pPr marL="0" marR="0">
                        <a:spcBef>
                          <a:spcPts val="0"/>
                        </a:spcBef>
                        <a:spcAft>
                          <a:spcPts val="0"/>
                        </a:spcAft>
                      </a:pPr>
                      <a:r>
                        <a:rPr lang="en-US" sz="1200">
                          <a:effectLst/>
                        </a:rPr>
                        <a:t>Positive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8292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2350435"/>
                  </a:ext>
                </a:extLst>
              </a:tr>
              <a:tr h="361685">
                <a:tc>
                  <a:txBody>
                    <a:bodyPr/>
                    <a:lstStyle/>
                    <a:p>
                      <a:pPr marL="0" marR="0">
                        <a:spcBef>
                          <a:spcPts val="0"/>
                        </a:spcBef>
                        <a:spcAft>
                          <a:spcPts val="0"/>
                        </a:spcAft>
                      </a:pPr>
                      <a:r>
                        <a:rPr lang="en-US" sz="1200">
                          <a:effectLst/>
                        </a:rPr>
                        <a:t>Accuracy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16500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2929841"/>
                  </a:ext>
                </a:extLst>
              </a:tr>
              <a:tr h="361685">
                <a:tc>
                  <a:txBody>
                    <a:bodyPr/>
                    <a:lstStyle/>
                    <a:p>
                      <a:pPr marL="0" marR="0">
                        <a:spcBef>
                          <a:spcPts val="0"/>
                        </a:spcBef>
                        <a:spcAft>
                          <a:spcPts val="0"/>
                        </a:spcAft>
                      </a:pPr>
                      <a:r>
                        <a:rPr lang="en-US" sz="1200">
                          <a:effectLst/>
                        </a:rPr>
                        <a:t>Macro avg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16500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9645248"/>
                  </a:ext>
                </a:extLst>
              </a:tr>
              <a:tr h="361685">
                <a:tc>
                  <a:txBody>
                    <a:bodyPr/>
                    <a:lstStyle/>
                    <a:p>
                      <a:pPr marL="0" marR="0">
                        <a:spcBef>
                          <a:spcPts val="0"/>
                        </a:spcBef>
                        <a:spcAft>
                          <a:spcPts val="0"/>
                        </a:spcAft>
                      </a:pPr>
                      <a:r>
                        <a:rPr lang="en-US" sz="1200">
                          <a:effectLst/>
                        </a:rPr>
                        <a:t>Weighted avg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16500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5766485"/>
                  </a:ext>
                </a:extLst>
              </a:tr>
            </a:tbl>
          </a:graphicData>
        </a:graphic>
      </p:graphicFrame>
    </p:spTree>
    <p:extLst>
      <p:ext uri="{BB962C8B-B14F-4D97-AF65-F5344CB8AC3E}">
        <p14:creationId xmlns:p14="http://schemas.microsoft.com/office/powerpoint/2010/main" val="340837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1581</Words>
  <Application>Microsoft Macintosh PowerPoint</Application>
  <PresentationFormat>Widescreen</PresentationFormat>
  <Paragraphs>259</Paragraphs>
  <Slides>27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Review Classification using Convolution Neural nets Master’s Project  </vt:lpstr>
      <vt:lpstr>Agenda</vt:lpstr>
      <vt:lpstr>PowerPoint Presentation</vt:lpstr>
      <vt:lpstr>Why convert text to vectors?</vt:lpstr>
      <vt:lpstr>Embedding texts</vt:lpstr>
      <vt:lpstr>Universal Sentence Encoder</vt:lpstr>
      <vt:lpstr>Why Universal Sentence Encoder?</vt:lpstr>
      <vt:lpstr>Baseline models</vt:lpstr>
      <vt:lpstr>Baseline model results</vt:lpstr>
      <vt:lpstr>Disadvantage of KNN</vt:lpstr>
      <vt:lpstr>What do we know ?  What have we learnt?</vt:lpstr>
      <vt:lpstr>Proposed approach:</vt:lpstr>
      <vt:lpstr>Forming Neighborhood example</vt:lpstr>
      <vt:lpstr>Forming Neighborhood example</vt:lpstr>
      <vt:lpstr>Deep learning model</vt:lpstr>
      <vt:lpstr>Convolutional Neural Network </vt:lpstr>
      <vt:lpstr>Convolutional Neural Network </vt:lpstr>
      <vt:lpstr>Convolutional Neural Network </vt:lpstr>
      <vt:lpstr>CNN Architecture Diagram</vt:lpstr>
      <vt:lpstr>Dropout layer to avoid overfitting</vt:lpstr>
      <vt:lpstr>Experiment with conv and maxpool layer</vt:lpstr>
      <vt:lpstr>Experiment with Neurons </vt:lpstr>
      <vt:lpstr>Final results:</vt:lpstr>
      <vt:lpstr>Applying this approach on multiclass problem:</vt:lpstr>
      <vt:lpstr>Future Work: Working on multiclass data</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Classification using Convolution Neural nets Master’s Project  </dc:title>
  <dc:creator>Varun Sanjay Negandhi (vsngndhi)</dc:creator>
  <cp:lastModifiedBy>Varun Sanjay Negandhi (vsngndhi)</cp:lastModifiedBy>
  <cp:revision>14</cp:revision>
  <dcterms:created xsi:type="dcterms:W3CDTF">2020-04-08T01:34:04Z</dcterms:created>
  <dcterms:modified xsi:type="dcterms:W3CDTF">2020-04-08T03:30:33Z</dcterms:modified>
</cp:coreProperties>
</file>